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ileron Ultra-Bold" charset="1" panose="00000A00000000000000"/>
      <p:regular r:id="rId27"/>
    </p:embeddedFont>
    <p:embeddedFont>
      <p:font typeface="Public Sans" charset="1" panose="00000000000000000000"/>
      <p:regular r:id="rId28"/>
    </p:embeddedFont>
    <p:embeddedFont>
      <p:font typeface="Public Sans Bold" charset="1" panose="00000000000000000000"/>
      <p:regular r:id="rId29"/>
    </p:embeddedFont>
    <p:embeddedFont>
      <p:font typeface="Helvetica LT Pro" charset="1" panose="020B0904030502020204"/>
      <p:regular r:id="rId30"/>
    </p:embeddedFont>
    <p:embeddedFont>
      <p:font typeface="League Spartan"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sp>
        <p:nvSpPr>
          <p:cNvPr name="Freeform 3" id="3"/>
          <p:cNvSpPr/>
          <p:nvPr/>
        </p:nvSpPr>
        <p:spPr>
          <a:xfrm flipH="false" flipV="false" rot="5400000">
            <a:off x="9527967" y="859028"/>
            <a:ext cx="8341089" cy="8587993"/>
          </a:xfrm>
          <a:custGeom>
            <a:avLst/>
            <a:gdLst/>
            <a:ahLst/>
            <a:cxnLst/>
            <a:rect r="r" b="b" t="t" l="l"/>
            <a:pathLst>
              <a:path h="8587993" w="8341089">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07694" y="1999375"/>
            <a:ext cx="6346737" cy="63467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6" id="6"/>
          <p:cNvGrpSpPr/>
          <p:nvPr/>
        </p:nvGrpSpPr>
        <p:grpSpPr>
          <a:xfrm rot="0">
            <a:off x="-161849" y="9982387"/>
            <a:ext cx="18449849" cy="304613"/>
            <a:chOff x="0" y="0"/>
            <a:chExt cx="4859220" cy="80227"/>
          </a:xfrm>
        </p:grpSpPr>
        <p:sp>
          <p:nvSpPr>
            <p:cNvPr name="Freeform 7" id="7"/>
            <p:cNvSpPr/>
            <p:nvPr/>
          </p:nvSpPr>
          <p:spPr>
            <a:xfrm flipH="false" flipV="false" rot="0">
              <a:off x="0" y="0"/>
              <a:ext cx="4859220" cy="80227"/>
            </a:xfrm>
            <a:custGeom>
              <a:avLst/>
              <a:gdLst/>
              <a:ahLst/>
              <a:cxnLst/>
              <a:rect r="r" b="b" t="t" l="l"/>
              <a:pathLst>
                <a:path h="80227" w="4859220">
                  <a:moveTo>
                    <a:pt x="0" y="0"/>
                  </a:moveTo>
                  <a:lnTo>
                    <a:pt x="4859220" y="0"/>
                  </a:lnTo>
                  <a:lnTo>
                    <a:pt x="4859220" y="80227"/>
                  </a:lnTo>
                  <a:lnTo>
                    <a:pt x="0" y="80227"/>
                  </a:lnTo>
                  <a:close/>
                </a:path>
              </a:pathLst>
            </a:custGeom>
            <a:solidFill>
              <a:srgbClr val="004CCF"/>
            </a:solidFill>
          </p:spPr>
        </p:sp>
        <p:sp>
          <p:nvSpPr>
            <p:cNvPr name="TextBox 8" id="8"/>
            <p:cNvSpPr txBox="true"/>
            <p:nvPr/>
          </p:nvSpPr>
          <p:spPr>
            <a:xfrm>
              <a:off x="0" y="-47625"/>
              <a:ext cx="4859220" cy="127852"/>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302673" y="2066050"/>
            <a:ext cx="8760402" cy="1962680"/>
          </a:xfrm>
          <a:prstGeom prst="rect">
            <a:avLst/>
          </a:prstGeom>
        </p:spPr>
        <p:txBody>
          <a:bodyPr anchor="t" rtlCol="false" tIns="0" lIns="0" bIns="0" rIns="0">
            <a:spAutoFit/>
          </a:bodyPr>
          <a:lstStyle/>
          <a:p>
            <a:pPr algn="l" marL="0" indent="0" lvl="0">
              <a:lnSpc>
                <a:spcPts val="5142"/>
              </a:lnSpc>
              <a:spcBef>
                <a:spcPct val="0"/>
              </a:spcBef>
            </a:pPr>
            <a:r>
              <a:rPr lang="en-US" b="true" sz="4851">
                <a:solidFill>
                  <a:srgbClr val="004CCF"/>
                </a:solidFill>
                <a:latin typeface="Aileron Ultra-Bold"/>
                <a:ea typeface="Aileron Ultra-Bold"/>
                <a:cs typeface="Aileron Ultra-Bold"/>
                <a:sym typeface="Aileron Ultra-Bold"/>
              </a:rPr>
              <a:t>Analyse du Churn Client : Compréhension et Stratégies de Fidélisation</a:t>
            </a:r>
          </a:p>
        </p:txBody>
      </p:sp>
      <p:sp>
        <p:nvSpPr>
          <p:cNvPr name="TextBox 10" id="10"/>
          <p:cNvSpPr txBox="true"/>
          <p:nvPr/>
        </p:nvSpPr>
        <p:spPr>
          <a:xfrm rot="0">
            <a:off x="503073" y="4100168"/>
            <a:ext cx="8147369" cy="1043332"/>
          </a:xfrm>
          <a:prstGeom prst="rect">
            <a:avLst/>
          </a:prstGeom>
        </p:spPr>
        <p:txBody>
          <a:bodyPr anchor="t" rtlCol="false" tIns="0" lIns="0" bIns="0" rIns="0">
            <a:spAutoFit/>
          </a:bodyPr>
          <a:lstStyle/>
          <a:p>
            <a:pPr algn="l">
              <a:lnSpc>
                <a:spcPts val="4115"/>
              </a:lnSpc>
            </a:pPr>
            <a:r>
              <a:rPr lang="en-US" sz="2939">
                <a:solidFill>
                  <a:srgbClr val="000000"/>
                </a:solidFill>
                <a:latin typeface="Public Sans"/>
                <a:ea typeface="Public Sans"/>
                <a:cs typeface="Public Sans"/>
                <a:sym typeface="Public Sans"/>
              </a:rPr>
              <a:t>Exploiter les données pour réduire le taux de départ des clients et améliorer leur fidélité</a:t>
            </a:r>
          </a:p>
        </p:txBody>
      </p:sp>
      <p:sp>
        <p:nvSpPr>
          <p:cNvPr name="TextBox 11" id="11"/>
          <p:cNvSpPr txBox="true"/>
          <p:nvPr/>
        </p:nvSpPr>
        <p:spPr>
          <a:xfrm rot="0">
            <a:off x="1028700" y="7077389"/>
            <a:ext cx="2740571" cy="431800"/>
          </a:xfrm>
          <a:prstGeom prst="rect">
            <a:avLst/>
          </a:prstGeom>
        </p:spPr>
        <p:txBody>
          <a:bodyPr anchor="t" rtlCol="false" tIns="0" lIns="0" bIns="0" rIns="0">
            <a:spAutoFit/>
          </a:bodyPr>
          <a:lstStyle/>
          <a:p>
            <a:pPr algn="l">
              <a:lnSpc>
                <a:spcPts val="3499"/>
              </a:lnSpc>
            </a:pPr>
            <a:r>
              <a:rPr lang="en-US" sz="2499">
                <a:solidFill>
                  <a:srgbClr val="000000"/>
                </a:solidFill>
                <a:latin typeface="Public Sans"/>
                <a:ea typeface="Public Sans"/>
                <a:cs typeface="Public Sans"/>
                <a:sym typeface="Public Sans"/>
              </a:rPr>
              <a:t>Présenté par :</a:t>
            </a:r>
          </a:p>
        </p:txBody>
      </p:sp>
      <p:sp>
        <p:nvSpPr>
          <p:cNvPr name="TextBox 12" id="12"/>
          <p:cNvSpPr txBox="true"/>
          <p:nvPr/>
        </p:nvSpPr>
        <p:spPr>
          <a:xfrm rot="0">
            <a:off x="1172104" y="7784155"/>
            <a:ext cx="4225720" cy="561957"/>
          </a:xfrm>
          <a:prstGeom prst="rect">
            <a:avLst/>
          </a:prstGeom>
        </p:spPr>
        <p:txBody>
          <a:bodyPr anchor="t" rtlCol="false" tIns="0" lIns="0" bIns="0" rIns="0">
            <a:spAutoFit/>
          </a:bodyPr>
          <a:lstStyle/>
          <a:p>
            <a:pPr algn="l">
              <a:lnSpc>
                <a:spcPts val="4501"/>
              </a:lnSpc>
            </a:pPr>
            <a:r>
              <a:rPr lang="en-US" sz="3215" b="true">
                <a:solidFill>
                  <a:srgbClr val="004CCF"/>
                </a:solidFill>
                <a:latin typeface="Public Sans Bold"/>
                <a:ea typeface="Public Sans Bold"/>
                <a:cs typeface="Public Sans Bold"/>
                <a:sym typeface="Public Sans Bold"/>
              </a:rPr>
              <a:t>DRISSI MARWANE </a:t>
            </a:r>
          </a:p>
        </p:txBody>
      </p:sp>
      <p:sp>
        <p:nvSpPr>
          <p:cNvPr name="TextBox 13" id="13"/>
          <p:cNvSpPr txBox="true"/>
          <p:nvPr/>
        </p:nvSpPr>
        <p:spPr>
          <a:xfrm rot="0">
            <a:off x="5618727" y="7117394"/>
            <a:ext cx="4193505" cy="391795"/>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ea typeface="Public Sans"/>
                <a:cs typeface="Public Sans"/>
                <a:sym typeface="Public Sans"/>
              </a:rPr>
              <a:t>Présenté à :</a:t>
            </a:r>
          </a:p>
        </p:txBody>
      </p:sp>
      <p:sp>
        <p:nvSpPr>
          <p:cNvPr name="TextBox 14" id="14"/>
          <p:cNvSpPr txBox="true"/>
          <p:nvPr/>
        </p:nvSpPr>
        <p:spPr>
          <a:xfrm rot="0">
            <a:off x="5972374" y="7784155"/>
            <a:ext cx="5028688" cy="1137444"/>
          </a:xfrm>
          <a:prstGeom prst="rect">
            <a:avLst/>
          </a:prstGeom>
        </p:spPr>
        <p:txBody>
          <a:bodyPr anchor="t" rtlCol="false" tIns="0" lIns="0" bIns="0" rIns="0">
            <a:spAutoFit/>
          </a:bodyPr>
          <a:lstStyle/>
          <a:p>
            <a:pPr algn="l">
              <a:lnSpc>
                <a:spcPts val="4506"/>
              </a:lnSpc>
            </a:pPr>
            <a:r>
              <a:rPr lang="en-US" sz="3218" b="true">
                <a:solidFill>
                  <a:srgbClr val="004CCF"/>
                </a:solidFill>
                <a:latin typeface="Public Sans Bold"/>
                <a:ea typeface="Public Sans Bold"/>
                <a:cs typeface="Public Sans Bold"/>
                <a:sym typeface="Public Sans Bold"/>
              </a:rPr>
              <a:t> IMANE ELKODSSI</a:t>
            </a:r>
          </a:p>
          <a:p>
            <a:pPr algn="l">
              <a:lnSpc>
                <a:spcPts val="4506"/>
              </a:lnSpc>
            </a:pPr>
          </a:p>
        </p:txBody>
      </p:sp>
      <p:sp>
        <p:nvSpPr>
          <p:cNvPr name="TextBox 15" id="15"/>
          <p:cNvSpPr txBox="true"/>
          <p:nvPr/>
        </p:nvSpPr>
        <p:spPr>
          <a:xfrm rot="0">
            <a:off x="1172104" y="8287195"/>
            <a:ext cx="4225720" cy="561957"/>
          </a:xfrm>
          <a:prstGeom prst="rect">
            <a:avLst/>
          </a:prstGeom>
        </p:spPr>
        <p:txBody>
          <a:bodyPr anchor="t" rtlCol="false" tIns="0" lIns="0" bIns="0" rIns="0">
            <a:spAutoFit/>
          </a:bodyPr>
          <a:lstStyle/>
          <a:p>
            <a:pPr algn="l">
              <a:lnSpc>
                <a:spcPts val="4501"/>
              </a:lnSpc>
            </a:pPr>
            <a:r>
              <a:rPr lang="en-US" sz="3215" b="true">
                <a:solidFill>
                  <a:srgbClr val="004CCF"/>
                </a:solidFill>
                <a:latin typeface="Public Sans Bold"/>
                <a:ea typeface="Public Sans Bold"/>
                <a:cs typeface="Public Sans Bold"/>
                <a:sym typeface="Public Sans Bold"/>
              </a:rPr>
              <a:t>RAJI REDA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3370204" y="7579806"/>
            <a:ext cx="10950316" cy="10936628"/>
          </a:xfrm>
          <a:custGeom>
            <a:avLst/>
            <a:gdLst/>
            <a:ahLst/>
            <a:cxnLst/>
            <a:rect r="r" b="b" t="t" l="l"/>
            <a:pathLst>
              <a:path h="10936628" w="10950316">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621559" y="168249"/>
            <a:ext cx="9217297" cy="9490139"/>
          </a:xfrm>
          <a:custGeom>
            <a:avLst/>
            <a:gdLst/>
            <a:ahLst/>
            <a:cxnLst/>
            <a:rect r="r" b="b" t="t" l="l"/>
            <a:pathLst>
              <a:path h="9490139" w="9217297">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1710199" y="1309785"/>
            <a:ext cx="7040017" cy="70400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t="0" r="-34880" b="0"/>
              </a:stretch>
            </a:blipFill>
          </p:spPr>
        </p:sp>
      </p:grpSp>
      <p:sp>
        <p:nvSpPr>
          <p:cNvPr name="TextBox 7" id="7"/>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Préparation des Données avec Talend ETL</a:t>
            </a:r>
          </a:p>
        </p:txBody>
      </p:sp>
      <p:sp>
        <p:nvSpPr>
          <p:cNvPr name="TextBox 8" id="8"/>
          <p:cNvSpPr txBox="true"/>
          <p:nvPr/>
        </p:nvSpPr>
        <p:spPr>
          <a:xfrm rot="0">
            <a:off x="1698625" y="3278317"/>
            <a:ext cx="4871559" cy="605790"/>
          </a:xfrm>
          <a:prstGeom prst="rect">
            <a:avLst/>
          </a:prstGeom>
        </p:spPr>
        <p:txBody>
          <a:bodyPr anchor="t" rtlCol="false" tIns="0" lIns="0" bIns="0" rIns="0">
            <a:spAutoFit/>
          </a:bodyPr>
          <a:lstStyle/>
          <a:p>
            <a:pPr algn="l">
              <a:lnSpc>
                <a:spcPts val="4409"/>
              </a:lnSpc>
            </a:pPr>
            <a:r>
              <a:rPr lang="en-US" sz="3150">
                <a:solidFill>
                  <a:srgbClr val="000000"/>
                </a:solidFill>
                <a:latin typeface="Helvetica LT Pro"/>
                <a:ea typeface="Helvetica LT Pro"/>
                <a:cs typeface="Helvetica LT Pro"/>
                <a:sym typeface="Helvetica LT Pro"/>
              </a:rPr>
              <a:t>Objectif :</a:t>
            </a:r>
          </a:p>
        </p:txBody>
      </p:sp>
      <p:sp>
        <p:nvSpPr>
          <p:cNvPr name="TextBox 9" id="9"/>
          <p:cNvSpPr txBox="true"/>
          <p:nvPr/>
        </p:nvSpPr>
        <p:spPr>
          <a:xfrm rot="0">
            <a:off x="2707259" y="4782168"/>
            <a:ext cx="5677964" cy="116332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Traiter et transformer les données brutes provenant des systèmes de la banque virtuelle.</a:t>
            </a:r>
          </a:p>
        </p:txBody>
      </p:sp>
      <p:sp>
        <p:nvSpPr>
          <p:cNvPr name="TextBox 10" id="10"/>
          <p:cNvSpPr txBox="true"/>
          <p:nvPr/>
        </p:nvSpPr>
        <p:spPr>
          <a:xfrm rot="0">
            <a:off x="2707259" y="6807011"/>
            <a:ext cx="5677964" cy="116332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Intégrer les données dans un format adapté pour l’analyse dans Power BI.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false" flipV="false" rot="0">
            <a:off x="8249640" y="2465981"/>
            <a:ext cx="11225004" cy="6176645"/>
          </a:xfrm>
          <a:custGeom>
            <a:avLst/>
            <a:gdLst/>
            <a:ahLst/>
            <a:cxnLst/>
            <a:rect r="r" b="b" t="t" l="l"/>
            <a:pathLst>
              <a:path h="6176645" w="11225004">
                <a:moveTo>
                  <a:pt x="0" y="0"/>
                </a:moveTo>
                <a:lnTo>
                  <a:pt x="11225004" y="0"/>
                </a:lnTo>
                <a:lnTo>
                  <a:pt x="11225004" y="6176646"/>
                </a:lnTo>
                <a:lnTo>
                  <a:pt x="0" y="6176646"/>
                </a:lnTo>
                <a:lnTo>
                  <a:pt x="0" y="0"/>
                </a:lnTo>
                <a:close/>
              </a:path>
            </a:pathLst>
          </a:custGeom>
          <a:blipFill>
            <a:blip r:embed="rId3"/>
            <a:stretch>
              <a:fillRect l="0" t="0" r="0" b="0"/>
            </a:stretch>
          </a:blipFill>
        </p:spPr>
      </p:sp>
      <p:sp>
        <p:nvSpPr>
          <p:cNvPr name="TextBox 4" id="4"/>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Préparation des Données avec Talend ETL</a:t>
            </a:r>
          </a:p>
        </p:txBody>
      </p:sp>
      <p:sp>
        <p:nvSpPr>
          <p:cNvPr name="TextBox 5" id="5"/>
          <p:cNvSpPr txBox="true"/>
          <p:nvPr/>
        </p:nvSpPr>
        <p:spPr>
          <a:xfrm rot="0">
            <a:off x="1698625" y="3278317"/>
            <a:ext cx="6123908" cy="605790"/>
          </a:xfrm>
          <a:prstGeom prst="rect">
            <a:avLst/>
          </a:prstGeom>
        </p:spPr>
        <p:txBody>
          <a:bodyPr anchor="t" rtlCol="false" tIns="0" lIns="0" bIns="0" rIns="0">
            <a:spAutoFit/>
          </a:bodyPr>
          <a:lstStyle/>
          <a:p>
            <a:pPr algn="l">
              <a:lnSpc>
                <a:spcPts val="4409"/>
              </a:lnSpc>
            </a:pPr>
            <a:r>
              <a:rPr lang="en-US" sz="3150">
                <a:solidFill>
                  <a:srgbClr val="000000"/>
                </a:solidFill>
                <a:latin typeface="Helvetica LT Pro"/>
                <a:ea typeface="Helvetica LT Pro"/>
                <a:cs typeface="Helvetica LT Pro"/>
                <a:sym typeface="Helvetica LT Pro"/>
              </a:rPr>
              <a:t>Étapes du Processus ETL :</a:t>
            </a:r>
          </a:p>
        </p:txBody>
      </p:sp>
      <p:sp>
        <p:nvSpPr>
          <p:cNvPr name="TextBox 6" id="6"/>
          <p:cNvSpPr txBox="true"/>
          <p:nvPr/>
        </p:nvSpPr>
        <p:spPr>
          <a:xfrm rot="0">
            <a:off x="2144569" y="4066540"/>
            <a:ext cx="5677964" cy="43878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0000"/>
                </a:solidFill>
                <a:latin typeface="League Spartan"/>
                <a:ea typeface="League Spartan"/>
                <a:cs typeface="League Spartan"/>
                <a:sym typeface="League Spartan"/>
              </a:rPr>
              <a:t>Extraction &amp; Transformation :</a:t>
            </a:r>
          </a:p>
        </p:txBody>
      </p:sp>
      <p:sp>
        <p:nvSpPr>
          <p:cNvPr name="TextBox 7" id="7"/>
          <p:cNvSpPr txBox="true"/>
          <p:nvPr/>
        </p:nvSpPr>
        <p:spPr>
          <a:xfrm rot="0">
            <a:off x="2859659" y="5621752"/>
            <a:ext cx="5677964" cy="772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Connexion avec des composants Talend</a:t>
            </a:r>
          </a:p>
        </p:txBody>
      </p:sp>
      <p:sp>
        <p:nvSpPr>
          <p:cNvPr name="TextBox 8" id="8"/>
          <p:cNvSpPr txBox="true"/>
          <p:nvPr/>
        </p:nvSpPr>
        <p:spPr>
          <a:xfrm rot="0">
            <a:off x="2859659" y="4763899"/>
            <a:ext cx="5677964" cy="3822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Collecte des données</a:t>
            </a:r>
          </a:p>
        </p:txBody>
      </p:sp>
      <p:sp>
        <p:nvSpPr>
          <p:cNvPr name="TextBox 9" id="9"/>
          <p:cNvSpPr txBox="true"/>
          <p:nvPr/>
        </p:nvSpPr>
        <p:spPr>
          <a:xfrm rot="0">
            <a:off x="2859659" y="6346922"/>
            <a:ext cx="5677964" cy="3822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Nettoyage des données </a:t>
            </a:r>
          </a:p>
        </p:txBody>
      </p:sp>
      <p:sp>
        <p:nvSpPr>
          <p:cNvPr name="TextBox 10" id="10"/>
          <p:cNvSpPr txBox="true"/>
          <p:nvPr/>
        </p:nvSpPr>
        <p:spPr>
          <a:xfrm rot="0">
            <a:off x="2859659" y="7072092"/>
            <a:ext cx="5677964" cy="772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Normalisation des formats de date, genre, et catégories d'âge.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false" flipV="false" rot="0">
            <a:off x="8870564" y="1980318"/>
            <a:ext cx="10111537" cy="7040337"/>
          </a:xfrm>
          <a:custGeom>
            <a:avLst/>
            <a:gdLst/>
            <a:ahLst/>
            <a:cxnLst/>
            <a:rect r="r" b="b" t="t" l="l"/>
            <a:pathLst>
              <a:path h="7040337" w="10111537">
                <a:moveTo>
                  <a:pt x="0" y="0"/>
                </a:moveTo>
                <a:lnTo>
                  <a:pt x="10111537" y="0"/>
                </a:lnTo>
                <a:lnTo>
                  <a:pt x="10111537" y="7040337"/>
                </a:lnTo>
                <a:lnTo>
                  <a:pt x="0" y="7040337"/>
                </a:lnTo>
                <a:lnTo>
                  <a:pt x="0" y="0"/>
                </a:lnTo>
                <a:close/>
              </a:path>
            </a:pathLst>
          </a:custGeom>
          <a:blipFill>
            <a:blip r:embed="rId3"/>
            <a:stretch>
              <a:fillRect l="0" t="0" r="0" b="0"/>
            </a:stretch>
          </a:blipFill>
        </p:spPr>
      </p:sp>
      <p:sp>
        <p:nvSpPr>
          <p:cNvPr name="TextBox 4" id="4"/>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Préparation des Données avec Talend ETL</a:t>
            </a:r>
          </a:p>
        </p:txBody>
      </p:sp>
      <p:sp>
        <p:nvSpPr>
          <p:cNvPr name="TextBox 5" id="5"/>
          <p:cNvSpPr txBox="true"/>
          <p:nvPr/>
        </p:nvSpPr>
        <p:spPr>
          <a:xfrm rot="0">
            <a:off x="1698625" y="3278317"/>
            <a:ext cx="6123908" cy="605790"/>
          </a:xfrm>
          <a:prstGeom prst="rect">
            <a:avLst/>
          </a:prstGeom>
        </p:spPr>
        <p:txBody>
          <a:bodyPr anchor="t" rtlCol="false" tIns="0" lIns="0" bIns="0" rIns="0">
            <a:spAutoFit/>
          </a:bodyPr>
          <a:lstStyle/>
          <a:p>
            <a:pPr algn="l">
              <a:lnSpc>
                <a:spcPts val="4409"/>
              </a:lnSpc>
            </a:pPr>
            <a:r>
              <a:rPr lang="en-US" sz="3150">
                <a:solidFill>
                  <a:srgbClr val="000000"/>
                </a:solidFill>
                <a:latin typeface="Helvetica LT Pro"/>
                <a:ea typeface="Helvetica LT Pro"/>
                <a:cs typeface="Helvetica LT Pro"/>
                <a:sym typeface="Helvetica LT Pro"/>
              </a:rPr>
              <a:t>Étapes du Processus ETL :</a:t>
            </a:r>
          </a:p>
        </p:txBody>
      </p:sp>
      <p:sp>
        <p:nvSpPr>
          <p:cNvPr name="TextBox 6" id="6"/>
          <p:cNvSpPr txBox="true"/>
          <p:nvPr/>
        </p:nvSpPr>
        <p:spPr>
          <a:xfrm rot="0">
            <a:off x="2144569" y="4066540"/>
            <a:ext cx="5677964" cy="43878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0000"/>
                </a:solidFill>
                <a:latin typeface="League Spartan"/>
                <a:ea typeface="League Spartan"/>
                <a:cs typeface="League Spartan"/>
                <a:sym typeface="League Spartan"/>
              </a:rPr>
              <a:t>Chargement :</a:t>
            </a:r>
          </a:p>
        </p:txBody>
      </p:sp>
      <p:sp>
        <p:nvSpPr>
          <p:cNvPr name="TextBox 7" id="7"/>
          <p:cNvSpPr txBox="true"/>
          <p:nvPr/>
        </p:nvSpPr>
        <p:spPr>
          <a:xfrm rot="0">
            <a:off x="2859659" y="4763899"/>
            <a:ext cx="5677964" cy="772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Stockage des données transformées</a:t>
            </a:r>
          </a:p>
        </p:txBody>
      </p:sp>
      <p:sp>
        <p:nvSpPr>
          <p:cNvPr name="TextBox 8" id="8"/>
          <p:cNvSpPr txBox="true"/>
          <p:nvPr/>
        </p:nvSpPr>
        <p:spPr>
          <a:xfrm rot="0">
            <a:off x="2859659" y="5931560"/>
            <a:ext cx="5677964" cy="116332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Format adapté pour l'import dans Power BI via un composant comme tFileOutputDelimited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3370204" y="7579806"/>
            <a:ext cx="10950316" cy="10936628"/>
          </a:xfrm>
          <a:custGeom>
            <a:avLst/>
            <a:gdLst/>
            <a:ahLst/>
            <a:cxnLst/>
            <a:rect r="r" b="b" t="t" l="l"/>
            <a:pathLst>
              <a:path h="10936628" w="10950316">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621559" y="168249"/>
            <a:ext cx="9217297" cy="9490139"/>
          </a:xfrm>
          <a:custGeom>
            <a:avLst/>
            <a:gdLst/>
            <a:ahLst/>
            <a:cxnLst/>
            <a:rect r="r" b="b" t="t" l="l"/>
            <a:pathLst>
              <a:path h="9490139" w="9217297">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1710199" y="1309785"/>
            <a:ext cx="7040017" cy="70400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t="0" r="-34880" b="0"/>
              </a:stretch>
            </a:blipFill>
          </p:spPr>
        </p:sp>
      </p:grpSp>
      <p:sp>
        <p:nvSpPr>
          <p:cNvPr name="TextBox 7" id="7"/>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Structure du Tableau de Bord</a:t>
            </a:r>
          </a:p>
        </p:txBody>
      </p:sp>
      <p:sp>
        <p:nvSpPr>
          <p:cNvPr name="TextBox 8" id="8"/>
          <p:cNvSpPr txBox="true"/>
          <p:nvPr/>
        </p:nvSpPr>
        <p:spPr>
          <a:xfrm rot="0">
            <a:off x="891327" y="3334712"/>
            <a:ext cx="5591621" cy="605790"/>
          </a:xfrm>
          <a:prstGeom prst="rect">
            <a:avLst/>
          </a:prstGeom>
        </p:spPr>
        <p:txBody>
          <a:bodyPr anchor="t" rtlCol="false" tIns="0" lIns="0" bIns="0" rIns="0">
            <a:spAutoFit/>
          </a:bodyPr>
          <a:lstStyle/>
          <a:p>
            <a:pPr algn="ctr" marL="680085" indent="-340042" lvl="1">
              <a:lnSpc>
                <a:spcPts val="4409"/>
              </a:lnSpc>
              <a:buAutoNum type="arabicPeriod" startAt="1"/>
            </a:pPr>
            <a:r>
              <a:rPr lang="en-US" sz="3150">
                <a:solidFill>
                  <a:srgbClr val="000000"/>
                </a:solidFill>
                <a:latin typeface="Helvetica LT Pro"/>
                <a:ea typeface="Helvetica LT Pro"/>
                <a:cs typeface="Helvetica LT Pro"/>
                <a:sym typeface="Helvetica LT Pro"/>
              </a:rPr>
              <a:t> Dashboard Overvi</a:t>
            </a:r>
            <a:r>
              <a:rPr lang="en-US" b="true" sz="3150">
                <a:solidFill>
                  <a:srgbClr val="000000"/>
                </a:solidFill>
                <a:latin typeface="Helvetica LT Pro"/>
                <a:ea typeface="Helvetica LT Pro"/>
                <a:cs typeface="Helvetica LT Pro"/>
                <a:sym typeface="Helvetica LT Pro"/>
              </a:rPr>
              <a:t>ew :</a:t>
            </a:r>
          </a:p>
        </p:txBody>
      </p:sp>
      <p:sp>
        <p:nvSpPr>
          <p:cNvPr name="TextBox 9" id="9"/>
          <p:cNvSpPr txBox="true"/>
          <p:nvPr/>
        </p:nvSpPr>
        <p:spPr>
          <a:xfrm rot="0">
            <a:off x="1469450" y="4251325"/>
            <a:ext cx="5975671"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Vue globale :</a:t>
            </a:r>
          </a:p>
        </p:txBody>
      </p:sp>
      <p:sp>
        <p:nvSpPr>
          <p:cNvPr name="TextBox 10" id="10"/>
          <p:cNvSpPr txBox="true"/>
          <p:nvPr/>
        </p:nvSpPr>
        <p:spPr>
          <a:xfrm rot="0">
            <a:off x="2707259" y="4782168"/>
            <a:ext cx="5677964" cy="3822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les KPIs principaux .</a:t>
            </a:r>
          </a:p>
        </p:txBody>
      </p:sp>
      <p:sp>
        <p:nvSpPr>
          <p:cNvPr name="TextBox 11" id="11"/>
          <p:cNvSpPr txBox="true"/>
          <p:nvPr/>
        </p:nvSpPr>
        <p:spPr>
          <a:xfrm rot="0">
            <a:off x="2707259" y="5450189"/>
            <a:ext cx="5677964" cy="7727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League Spartan"/>
                <a:ea typeface="League Spartan"/>
                <a:cs typeface="League Spartan"/>
                <a:sym typeface="League Spartan"/>
              </a:rPr>
              <a:t>les différentes representations des taux désabonnement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3370204" y="7579806"/>
            <a:ext cx="10950316" cy="10936628"/>
          </a:xfrm>
          <a:custGeom>
            <a:avLst/>
            <a:gdLst/>
            <a:ahLst/>
            <a:cxnLst/>
            <a:rect r="r" b="b" t="t" l="l"/>
            <a:pathLst>
              <a:path h="10936628" w="10950316">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621559" y="168249"/>
            <a:ext cx="9217297" cy="9490139"/>
          </a:xfrm>
          <a:custGeom>
            <a:avLst/>
            <a:gdLst/>
            <a:ahLst/>
            <a:cxnLst/>
            <a:rect r="r" b="b" t="t" l="l"/>
            <a:pathLst>
              <a:path h="9490139" w="9217297">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1710199" y="1309785"/>
            <a:ext cx="7040017" cy="70400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t="0" r="-34880" b="0"/>
              </a:stretch>
            </a:blipFill>
          </p:spPr>
        </p:sp>
      </p:grpSp>
      <p:sp>
        <p:nvSpPr>
          <p:cNvPr name="TextBox 7" id="7"/>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Structure du Tableau de Bord</a:t>
            </a:r>
          </a:p>
        </p:txBody>
      </p:sp>
      <p:sp>
        <p:nvSpPr>
          <p:cNvPr name="TextBox 8" id="8"/>
          <p:cNvSpPr txBox="true"/>
          <p:nvPr/>
        </p:nvSpPr>
        <p:spPr>
          <a:xfrm rot="0">
            <a:off x="375712" y="3334712"/>
            <a:ext cx="6622852"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2. Comportement des Clients :</a:t>
            </a:r>
          </a:p>
        </p:txBody>
      </p:sp>
      <p:sp>
        <p:nvSpPr>
          <p:cNvPr name="TextBox 9" id="9"/>
          <p:cNvSpPr txBox="true"/>
          <p:nvPr/>
        </p:nvSpPr>
        <p:spPr>
          <a:xfrm rot="0">
            <a:off x="1796287" y="4733290"/>
            <a:ext cx="7811558" cy="78930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000000"/>
                </a:solidFill>
                <a:latin typeface="League Spartan"/>
                <a:ea typeface="League Spartan"/>
                <a:cs typeface="League Spartan"/>
                <a:sym typeface="League Spartan"/>
              </a:rPr>
              <a:t>Exploration des comportements associés au churn (satisfaction, plaintes, activité).</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7419893" y="8182938"/>
            <a:ext cx="11658757" cy="116587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170015">
            <a:off x="11590887" y="-1452818"/>
            <a:ext cx="10112442" cy="9088557"/>
          </a:xfrm>
          <a:custGeom>
            <a:avLst/>
            <a:gdLst/>
            <a:ahLst/>
            <a:cxnLst/>
            <a:rect r="r" b="b" t="t" l="l"/>
            <a:pathLst>
              <a:path h="9088557" w="10112442">
                <a:moveTo>
                  <a:pt x="0" y="0"/>
                </a:moveTo>
                <a:lnTo>
                  <a:pt x="10112443" y="0"/>
                </a:lnTo>
                <a:lnTo>
                  <a:pt x="10112443" y="9088557"/>
                </a:lnTo>
                <a:lnTo>
                  <a:pt x="0" y="9088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788598" y="-811760"/>
            <a:ext cx="7646772" cy="7646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3896" t="0" r="-53896" b="0"/>
              </a:stretch>
            </a:blipFill>
          </p:spPr>
        </p:sp>
      </p:grpSp>
      <p:grpSp>
        <p:nvGrpSpPr>
          <p:cNvPr name="Group 9" id="9"/>
          <p:cNvGrpSpPr/>
          <p:nvPr/>
        </p:nvGrpSpPr>
        <p:grpSpPr>
          <a:xfrm rot="0">
            <a:off x="10878834" y="6496037"/>
            <a:ext cx="2903462" cy="2903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9930" t="0" r="-19930" b="0"/>
              </a:stretch>
            </a:blipFill>
            <a:ln w="133350" cap="sq">
              <a:solidFill>
                <a:srgbClr val="5A93F6"/>
              </a:solidFill>
              <a:prstDash val="solid"/>
              <a:miter/>
            </a:ln>
          </p:spPr>
        </p:sp>
      </p:grpSp>
      <p:grpSp>
        <p:nvGrpSpPr>
          <p:cNvPr name="Group 11" id="11"/>
          <p:cNvGrpSpPr/>
          <p:nvPr/>
        </p:nvGrpSpPr>
        <p:grpSpPr>
          <a:xfrm rot="0">
            <a:off x="8310234" y="9640287"/>
            <a:ext cx="1293426" cy="12934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1028700" y="1505616"/>
            <a:ext cx="7656288" cy="854590"/>
          </a:xfrm>
          <a:prstGeom prst="rect">
            <a:avLst/>
          </a:prstGeom>
        </p:spPr>
        <p:txBody>
          <a:bodyPr anchor="t" rtlCol="false" tIns="0" lIns="0" bIns="0" rIns="0">
            <a:spAutoFit/>
          </a:bodyPr>
          <a:lstStyle/>
          <a:p>
            <a:pPr algn="l" marL="0" indent="0" lvl="0">
              <a:lnSpc>
                <a:spcPts val="6586"/>
              </a:lnSpc>
              <a:spcBef>
                <a:spcPct val="0"/>
              </a:spcBef>
            </a:pPr>
            <a:r>
              <a:rPr lang="en-US" b="true" sz="6213">
                <a:solidFill>
                  <a:srgbClr val="004CCF"/>
                </a:solidFill>
                <a:latin typeface="Aileron Ultra-Bold"/>
                <a:ea typeface="Aileron Ultra-Bold"/>
                <a:cs typeface="Aileron Ultra-Bold"/>
                <a:sym typeface="Aileron Ultra-Bold"/>
              </a:rPr>
              <a:t>Recommandations</a:t>
            </a:r>
          </a:p>
        </p:txBody>
      </p:sp>
      <p:sp>
        <p:nvSpPr>
          <p:cNvPr name="TextBox 15" id="15"/>
          <p:cNvSpPr txBox="true"/>
          <p:nvPr/>
        </p:nvSpPr>
        <p:spPr>
          <a:xfrm rot="0">
            <a:off x="1300659" y="3751103"/>
            <a:ext cx="9923115"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Mettre en place un système d'alerte précoce pour les clients montrant des signes de baisse de satisfaction</a:t>
            </a:r>
          </a:p>
        </p:txBody>
      </p:sp>
      <p:sp>
        <p:nvSpPr>
          <p:cNvPr name="TextBox 16" id="16"/>
          <p:cNvSpPr txBox="true"/>
          <p:nvPr/>
        </p:nvSpPr>
        <p:spPr>
          <a:xfrm rot="0">
            <a:off x="1327373" y="5811334"/>
            <a:ext cx="9869686" cy="339725"/>
          </a:xfrm>
          <a:prstGeom prst="rect">
            <a:avLst/>
          </a:prstGeom>
        </p:spPr>
        <p:txBody>
          <a:bodyPr anchor="t" rtlCol="false" tIns="0" lIns="0" bIns="0" rIns="0">
            <a:spAutoFit/>
          </a:bodyPr>
          <a:lstStyle/>
          <a:p>
            <a:pPr algn="ctr"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Développer un programme de réengagement pour les membres inactifs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3370204" y="7579806"/>
            <a:ext cx="10950316" cy="10936628"/>
          </a:xfrm>
          <a:custGeom>
            <a:avLst/>
            <a:gdLst/>
            <a:ahLst/>
            <a:cxnLst/>
            <a:rect r="r" b="b" t="t" l="l"/>
            <a:pathLst>
              <a:path h="10936628" w="10950316">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621559" y="168249"/>
            <a:ext cx="9217297" cy="9490139"/>
          </a:xfrm>
          <a:custGeom>
            <a:avLst/>
            <a:gdLst/>
            <a:ahLst/>
            <a:cxnLst/>
            <a:rect r="r" b="b" t="t" l="l"/>
            <a:pathLst>
              <a:path h="9490139" w="9217297">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1710199" y="1309785"/>
            <a:ext cx="7040017" cy="70400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t="0" r="-34880" b="0"/>
              </a:stretch>
            </a:blipFill>
          </p:spPr>
        </p:sp>
      </p:grpSp>
      <p:sp>
        <p:nvSpPr>
          <p:cNvPr name="TextBox 7" id="7"/>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Structure du Tableau de Bord</a:t>
            </a:r>
          </a:p>
        </p:txBody>
      </p:sp>
      <p:sp>
        <p:nvSpPr>
          <p:cNvPr name="TextBox 8" id="8"/>
          <p:cNvSpPr txBox="true"/>
          <p:nvPr/>
        </p:nvSpPr>
        <p:spPr>
          <a:xfrm rot="0">
            <a:off x="1264364" y="3334712"/>
            <a:ext cx="4845546"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3. Demographie Client</a:t>
            </a:r>
          </a:p>
        </p:txBody>
      </p:sp>
      <p:sp>
        <p:nvSpPr>
          <p:cNvPr name="TextBox 9" id="9"/>
          <p:cNvSpPr txBox="true"/>
          <p:nvPr/>
        </p:nvSpPr>
        <p:spPr>
          <a:xfrm rot="0">
            <a:off x="1796287" y="4733290"/>
            <a:ext cx="7811558" cy="78930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000000"/>
                </a:solidFill>
                <a:latin typeface="League Spartan"/>
                <a:ea typeface="League Spartan"/>
                <a:cs typeface="League Spartan"/>
                <a:sym typeface="League Spartan"/>
              </a:rPr>
              <a:t>Analyse des profils démographiques des clients (âge, genre, région).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7419893" y="8182938"/>
            <a:ext cx="11658757" cy="116587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170015">
            <a:off x="11590887" y="-1452818"/>
            <a:ext cx="10112442" cy="9088557"/>
          </a:xfrm>
          <a:custGeom>
            <a:avLst/>
            <a:gdLst/>
            <a:ahLst/>
            <a:cxnLst/>
            <a:rect r="r" b="b" t="t" l="l"/>
            <a:pathLst>
              <a:path h="9088557" w="10112442">
                <a:moveTo>
                  <a:pt x="0" y="0"/>
                </a:moveTo>
                <a:lnTo>
                  <a:pt x="10112443" y="0"/>
                </a:lnTo>
                <a:lnTo>
                  <a:pt x="10112443" y="9088557"/>
                </a:lnTo>
                <a:lnTo>
                  <a:pt x="0" y="9088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788598" y="-811760"/>
            <a:ext cx="7646772" cy="7646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3896" t="0" r="-53896" b="0"/>
              </a:stretch>
            </a:blipFill>
          </p:spPr>
        </p:sp>
      </p:grpSp>
      <p:grpSp>
        <p:nvGrpSpPr>
          <p:cNvPr name="Group 9" id="9"/>
          <p:cNvGrpSpPr/>
          <p:nvPr/>
        </p:nvGrpSpPr>
        <p:grpSpPr>
          <a:xfrm rot="0">
            <a:off x="10878834" y="6496037"/>
            <a:ext cx="2903462" cy="2903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9930" t="0" r="-19930" b="0"/>
              </a:stretch>
            </a:blipFill>
            <a:ln w="133350" cap="sq">
              <a:solidFill>
                <a:srgbClr val="5A93F6"/>
              </a:solidFill>
              <a:prstDash val="solid"/>
              <a:miter/>
            </a:ln>
          </p:spPr>
        </p:sp>
      </p:grpSp>
      <p:grpSp>
        <p:nvGrpSpPr>
          <p:cNvPr name="Group 11" id="11"/>
          <p:cNvGrpSpPr/>
          <p:nvPr/>
        </p:nvGrpSpPr>
        <p:grpSpPr>
          <a:xfrm rot="0">
            <a:off x="8310234" y="9640287"/>
            <a:ext cx="1293426" cy="12934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1028700" y="1505616"/>
            <a:ext cx="7656288" cy="854590"/>
          </a:xfrm>
          <a:prstGeom prst="rect">
            <a:avLst/>
          </a:prstGeom>
        </p:spPr>
        <p:txBody>
          <a:bodyPr anchor="t" rtlCol="false" tIns="0" lIns="0" bIns="0" rIns="0">
            <a:spAutoFit/>
          </a:bodyPr>
          <a:lstStyle/>
          <a:p>
            <a:pPr algn="l" marL="0" indent="0" lvl="0">
              <a:lnSpc>
                <a:spcPts val="6586"/>
              </a:lnSpc>
              <a:spcBef>
                <a:spcPct val="0"/>
              </a:spcBef>
            </a:pPr>
            <a:r>
              <a:rPr lang="en-US" b="true" sz="6213">
                <a:solidFill>
                  <a:srgbClr val="004CCF"/>
                </a:solidFill>
                <a:latin typeface="Aileron Ultra-Bold"/>
                <a:ea typeface="Aileron Ultra-Bold"/>
                <a:cs typeface="Aileron Ultra-Bold"/>
                <a:sym typeface="Aileron Ultra-Bold"/>
              </a:rPr>
              <a:t>Recommandations</a:t>
            </a:r>
          </a:p>
        </p:txBody>
      </p:sp>
      <p:sp>
        <p:nvSpPr>
          <p:cNvPr name="TextBox 15" id="15"/>
          <p:cNvSpPr txBox="true"/>
          <p:nvPr/>
        </p:nvSpPr>
        <p:spPr>
          <a:xfrm rot="0">
            <a:off x="1346423" y="3594559"/>
            <a:ext cx="9578175"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Lancer des campagnes marketing et des avantages spécifiques pour ces régions.</a:t>
            </a:r>
          </a:p>
        </p:txBody>
      </p:sp>
      <p:sp>
        <p:nvSpPr>
          <p:cNvPr name="TextBox 16" id="16"/>
          <p:cNvSpPr txBox="true"/>
          <p:nvPr/>
        </p:nvSpPr>
        <p:spPr>
          <a:xfrm rot="0">
            <a:off x="1327373" y="5869699"/>
            <a:ext cx="9144000"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Proposer des communications personnalisées pour chaque groupe démographique.</a:t>
            </a:r>
          </a:p>
        </p:txBody>
      </p:sp>
      <p:sp>
        <p:nvSpPr>
          <p:cNvPr name="TextBox 17" id="17"/>
          <p:cNvSpPr txBox="true"/>
          <p:nvPr/>
        </p:nvSpPr>
        <p:spPr>
          <a:xfrm rot="0">
            <a:off x="1327373" y="4635647"/>
            <a:ext cx="9850757"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Comprendre pourquoi les femmes présentent un taux de churn plus élevé.</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3370204" y="7579806"/>
            <a:ext cx="10950316" cy="10936628"/>
          </a:xfrm>
          <a:custGeom>
            <a:avLst/>
            <a:gdLst/>
            <a:ahLst/>
            <a:cxnLst/>
            <a:rect r="r" b="b" t="t" l="l"/>
            <a:pathLst>
              <a:path h="10936628" w="10950316">
                <a:moveTo>
                  <a:pt x="10950316" y="0"/>
                </a:moveTo>
                <a:lnTo>
                  <a:pt x="0" y="0"/>
                </a:lnTo>
                <a:lnTo>
                  <a:pt x="0" y="10936628"/>
                </a:lnTo>
                <a:lnTo>
                  <a:pt x="10950316" y="10936628"/>
                </a:lnTo>
                <a:lnTo>
                  <a:pt x="1095031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621559" y="168249"/>
            <a:ext cx="9217297" cy="9490139"/>
          </a:xfrm>
          <a:custGeom>
            <a:avLst/>
            <a:gdLst/>
            <a:ahLst/>
            <a:cxnLst/>
            <a:rect r="r" b="b" t="t" l="l"/>
            <a:pathLst>
              <a:path h="9490139" w="9217297">
                <a:moveTo>
                  <a:pt x="0" y="0"/>
                </a:moveTo>
                <a:lnTo>
                  <a:pt x="9217297" y="0"/>
                </a:lnTo>
                <a:lnTo>
                  <a:pt x="9217297" y="9490138"/>
                </a:lnTo>
                <a:lnTo>
                  <a:pt x="0" y="9490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1710199" y="1309785"/>
            <a:ext cx="7040017" cy="70400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931" t="0" r="-34880" b="0"/>
              </a:stretch>
            </a:blipFill>
          </p:spPr>
        </p:sp>
      </p:grpSp>
      <p:sp>
        <p:nvSpPr>
          <p:cNvPr name="TextBox 7" id="7"/>
          <p:cNvSpPr txBox="true"/>
          <p:nvPr/>
        </p:nvSpPr>
        <p:spPr>
          <a:xfrm rot="0">
            <a:off x="1297999" y="1042690"/>
            <a:ext cx="8084297" cy="142329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Structure du Tableau de Bord</a:t>
            </a:r>
          </a:p>
        </p:txBody>
      </p:sp>
      <p:sp>
        <p:nvSpPr>
          <p:cNvPr name="TextBox 8" id="8"/>
          <p:cNvSpPr txBox="true"/>
          <p:nvPr/>
        </p:nvSpPr>
        <p:spPr>
          <a:xfrm rot="0">
            <a:off x="742052" y="3334712"/>
            <a:ext cx="5890171"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4. Spécification financière </a:t>
            </a:r>
          </a:p>
        </p:txBody>
      </p:sp>
      <p:sp>
        <p:nvSpPr>
          <p:cNvPr name="TextBox 9" id="9"/>
          <p:cNvSpPr txBox="true"/>
          <p:nvPr/>
        </p:nvSpPr>
        <p:spPr>
          <a:xfrm rot="0">
            <a:off x="1796287" y="4733290"/>
            <a:ext cx="7811558" cy="789305"/>
          </a:xfrm>
          <a:prstGeom prst="rect">
            <a:avLst/>
          </a:prstGeom>
        </p:spPr>
        <p:txBody>
          <a:bodyPr anchor="t" rtlCol="false" tIns="0" lIns="0" bIns="0" rIns="0">
            <a:spAutoFit/>
          </a:bodyPr>
          <a:lstStyle/>
          <a:p>
            <a:pPr algn="l" marL="496567" indent="-248284" lvl="1">
              <a:lnSpc>
                <a:spcPts val="3219"/>
              </a:lnSpc>
              <a:buFont typeface="Arial"/>
              <a:buChar char="•"/>
            </a:pPr>
            <a:r>
              <a:rPr lang="en-US" sz="2299">
                <a:solidFill>
                  <a:srgbClr val="000000"/>
                </a:solidFill>
                <a:latin typeface="League Spartan"/>
                <a:ea typeface="League Spartan"/>
                <a:cs typeface="League Spartan"/>
                <a:sym typeface="League Spartan"/>
              </a:rPr>
              <a:t>Analyse des facteurs financiers tels que le solde bancaire, le salaire estimé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7419893" y="8182938"/>
            <a:ext cx="11658757" cy="116587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170015">
            <a:off x="11590887" y="-1452818"/>
            <a:ext cx="10112442" cy="9088557"/>
          </a:xfrm>
          <a:custGeom>
            <a:avLst/>
            <a:gdLst/>
            <a:ahLst/>
            <a:cxnLst/>
            <a:rect r="r" b="b" t="t" l="l"/>
            <a:pathLst>
              <a:path h="9088557" w="10112442">
                <a:moveTo>
                  <a:pt x="0" y="0"/>
                </a:moveTo>
                <a:lnTo>
                  <a:pt x="10112443" y="0"/>
                </a:lnTo>
                <a:lnTo>
                  <a:pt x="10112443" y="9088557"/>
                </a:lnTo>
                <a:lnTo>
                  <a:pt x="0" y="9088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788598" y="-811760"/>
            <a:ext cx="7646772" cy="7646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3896" t="0" r="-53896" b="0"/>
              </a:stretch>
            </a:blipFill>
          </p:spPr>
        </p:sp>
      </p:grpSp>
      <p:grpSp>
        <p:nvGrpSpPr>
          <p:cNvPr name="Group 9" id="9"/>
          <p:cNvGrpSpPr/>
          <p:nvPr/>
        </p:nvGrpSpPr>
        <p:grpSpPr>
          <a:xfrm rot="0">
            <a:off x="10878834" y="6496037"/>
            <a:ext cx="2903462" cy="2903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9930" t="0" r="-19930" b="0"/>
              </a:stretch>
            </a:blipFill>
            <a:ln w="133350" cap="sq">
              <a:solidFill>
                <a:srgbClr val="5A93F6"/>
              </a:solidFill>
              <a:prstDash val="solid"/>
              <a:miter/>
            </a:ln>
          </p:spPr>
        </p:sp>
      </p:grpSp>
      <p:grpSp>
        <p:nvGrpSpPr>
          <p:cNvPr name="Group 11" id="11"/>
          <p:cNvGrpSpPr/>
          <p:nvPr/>
        </p:nvGrpSpPr>
        <p:grpSpPr>
          <a:xfrm rot="0">
            <a:off x="8310234" y="9640287"/>
            <a:ext cx="1293426" cy="12934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TextBox 14" id="14"/>
          <p:cNvSpPr txBox="true"/>
          <p:nvPr/>
        </p:nvSpPr>
        <p:spPr>
          <a:xfrm rot="0">
            <a:off x="1028700" y="1505616"/>
            <a:ext cx="7656288" cy="854590"/>
          </a:xfrm>
          <a:prstGeom prst="rect">
            <a:avLst/>
          </a:prstGeom>
        </p:spPr>
        <p:txBody>
          <a:bodyPr anchor="t" rtlCol="false" tIns="0" lIns="0" bIns="0" rIns="0">
            <a:spAutoFit/>
          </a:bodyPr>
          <a:lstStyle/>
          <a:p>
            <a:pPr algn="l" marL="0" indent="0" lvl="0">
              <a:lnSpc>
                <a:spcPts val="6586"/>
              </a:lnSpc>
              <a:spcBef>
                <a:spcPct val="0"/>
              </a:spcBef>
            </a:pPr>
            <a:r>
              <a:rPr lang="en-US" b="true" sz="6213">
                <a:solidFill>
                  <a:srgbClr val="004CCF"/>
                </a:solidFill>
                <a:latin typeface="Aileron Ultra-Bold"/>
                <a:ea typeface="Aileron Ultra-Bold"/>
                <a:cs typeface="Aileron Ultra-Bold"/>
                <a:sym typeface="Aileron Ultra-Bold"/>
              </a:rPr>
              <a:t>Recommandations</a:t>
            </a:r>
          </a:p>
        </p:txBody>
      </p:sp>
      <p:sp>
        <p:nvSpPr>
          <p:cNvPr name="TextBox 15" id="15"/>
          <p:cNvSpPr txBox="true"/>
          <p:nvPr/>
        </p:nvSpPr>
        <p:spPr>
          <a:xfrm rot="0">
            <a:off x="1346423" y="3594559"/>
            <a:ext cx="9578175" cy="33972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Proposer des comptes épargne avec des avantages.</a:t>
            </a:r>
          </a:p>
        </p:txBody>
      </p:sp>
      <p:sp>
        <p:nvSpPr>
          <p:cNvPr name="TextBox 16" id="16"/>
          <p:cNvSpPr txBox="true"/>
          <p:nvPr/>
        </p:nvSpPr>
        <p:spPr>
          <a:xfrm rot="0">
            <a:off x="1284883" y="5680222"/>
            <a:ext cx="9144000"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Pour les clients à faibles salaires (10k-30k MAD) :  Créer des produits financiers avec des frais réduits.</a:t>
            </a:r>
          </a:p>
        </p:txBody>
      </p:sp>
      <p:sp>
        <p:nvSpPr>
          <p:cNvPr name="TextBox 17" id="17"/>
          <p:cNvSpPr txBox="true"/>
          <p:nvPr/>
        </p:nvSpPr>
        <p:spPr>
          <a:xfrm rot="0">
            <a:off x="1327373" y="4635647"/>
            <a:ext cx="9059019" cy="339725"/>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Offrir des cartes sans frais ou des exonérations de frais bancaires</a:t>
            </a:r>
          </a:p>
        </p:txBody>
      </p:sp>
      <p:sp>
        <p:nvSpPr>
          <p:cNvPr name="TextBox 18" id="18"/>
          <p:cNvSpPr txBox="true"/>
          <p:nvPr/>
        </p:nvSpPr>
        <p:spPr>
          <a:xfrm rot="0">
            <a:off x="1327373" y="6637704"/>
            <a:ext cx="9144000"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Lancer des campagnes de fidélisation avec remises ou récompenses.</a:t>
            </a:r>
          </a:p>
        </p:txBody>
      </p:sp>
      <p:sp>
        <p:nvSpPr>
          <p:cNvPr name="TextBox 19" id="19"/>
          <p:cNvSpPr txBox="true"/>
          <p:nvPr/>
        </p:nvSpPr>
        <p:spPr>
          <a:xfrm rot="0">
            <a:off x="1346423" y="7817813"/>
            <a:ext cx="9144000"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Lancer des campagnes de fidélisation avec remises ou récompenses.</a:t>
            </a:r>
          </a:p>
        </p:txBody>
      </p:sp>
      <p:sp>
        <p:nvSpPr>
          <p:cNvPr name="TextBox 20" id="20"/>
          <p:cNvSpPr txBox="true"/>
          <p:nvPr/>
        </p:nvSpPr>
        <p:spPr>
          <a:xfrm rot="0">
            <a:off x="1284883" y="8776663"/>
            <a:ext cx="9144000" cy="69215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000000"/>
                </a:solidFill>
                <a:latin typeface="League Spartan"/>
                <a:ea typeface="League Spartan"/>
                <a:cs typeface="League Spartan"/>
                <a:sym typeface="League Spartan"/>
              </a:rPr>
              <a:t>Proposer des consultations et offres personnalisées pour fidéliser ces clients.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grpSp>
        <p:nvGrpSpPr>
          <p:cNvPr name="Group 3" id="3"/>
          <p:cNvGrpSpPr/>
          <p:nvPr/>
        </p:nvGrpSpPr>
        <p:grpSpPr>
          <a:xfrm rot="0">
            <a:off x="10182235" y="-1876733"/>
            <a:ext cx="10566978" cy="10263177"/>
            <a:chOff x="0" y="0"/>
            <a:chExt cx="14089304" cy="13684236"/>
          </a:xfrm>
        </p:grpSpPr>
        <p:sp>
          <p:nvSpPr>
            <p:cNvPr name="Freeform 4" id="4"/>
            <p:cNvSpPr/>
            <p:nvPr/>
          </p:nvSpPr>
          <p:spPr>
            <a:xfrm flipH="true" flipV="false" rot="5400000">
              <a:off x="202534" y="-202534"/>
              <a:ext cx="13684236" cy="14089304"/>
            </a:xfrm>
            <a:custGeom>
              <a:avLst/>
              <a:gdLst/>
              <a:ahLst/>
              <a:cxnLst/>
              <a:rect r="r" b="b" t="t" l="l"/>
              <a:pathLst>
                <a:path h="14089304" w="13684236">
                  <a:moveTo>
                    <a:pt x="13684236" y="0"/>
                  </a:moveTo>
                  <a:lnTo>
                    <a:pt x="0" y="0"/>
                  </a:lnTo>
                  <a:lnTo>
                    <a:pt x="0" y="14089304"/>
                  </a:lnTo>
                  <a:lnTo>
                    <a:pt x="13684236" y="14089304"/>
                  </a:lnTo>
                  <a:lnTo>
                    <a:pt x="13684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82552" y="1516912"/>
              <a:ext cx="10595064" cy="1059506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4931" t="0" r="-34880" b="0"/>
                </a:stretch>
              </a:blipFill>
            </p:spPr>
          </p:sp>
        </p:grpSp>
      </p:grpSp>
      <p:grpSp>
        <p:nvGrpSpPr>
          <p:cNvPr name="Group 7" id="7"/>
          <p:cNvGrpSpPr/>
          <p:nvPr/>
        </p:nvGrpSpPr>
        <p:grpSpPr>
          <a:xfrm rot="0">
            <a:off x="11235853" y="8761730"/>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14665921" y="9111630"/>
            <a:ext cx="1008928" cy="10089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11959371" y="8023941"/>
            <a:ext cx="352978" cy="3529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6" id="16"/>
          <p:cNvSpPr txBox="true"/>
          <p:nvPr/>
        </p:nvSpPr>
        <p:spPr>
          <a:xfrm rot="0">
            <a:off x="923925" y="1482507"/>
            <a:ext cx="8652383"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Contexte </a:t>
            </a:r>
          </a:p>
        </p:txBody>
      </p:sp>
      <p:sp>
        <p:nvSpPr>
          <p:cNvPr name="TextBox 17" id="17"/>
          <p:cNvSpPr txBox="true"/>
          <p:nvPr/>
        </p:nvSpPr>
        <p:spPr>
          <a:xfrm rot="0">
            <a:off x="923925" y="3328225"/>
            <a:ext cx="8881764" cy="869950"/>
          </a:xfrm>
          <a:prstGeom prst="rect">
            <a:avLst/>
          </a:prstGeom>
        </p:spPr>
        <p:txBody>
          <a:bodyPr anchor="t" rtlCol="false" tIns="0" lIns="0" bIns="0" rIns="0">
            <a:spAutoFit/>
          </a:bodyPr>
          <a:lstStyle/>
          <a:p>
            <a:pPr algn="just">
              <a:lnSpc>
                <a:spcPts val="3499"/>
              </a:lnSpc>
            </a:pPr>
            <a:r>
              <a:rPr lang="en-US" sz="2499">
                <a:solidFill>
                  <a:srgbClr val="000000"/>
                </a:solidFill>
                <a:latin typeface="Public Sans"/>
                <a:ea typeface="Public Sans"/>
                <a:cs typeface="Public Sans"/>
                <a:sym typeface="Public Sans"/>
              </a:rPr>
              <a:t>Le churn (désabonnement) représente un défi majeur pour les banques dans la fidélisation de leurs clients.</a:t>
            </a:r>
          </a:p>
        </p:txBody>
      </p:sp>
      <p:sp>
        <p:nvSpPr>
          <p:cNvPr name="TextBox 18" id="18"/>
          <p:cNvSpPr txBox="true"/>
          <p:nvPr/>
        </p:nvSpPr>
        <p:spPr>
          <a:xfrm rot="0">
            <a:off x="923925" y="5198936"/>
            <a:ext cx="9052227" cy="1308100"/>
          </a:xfrm>
          <a:prstGeom prst="rect">
            <a:avLst/>
          </a:prstGeom>
        </p:spPr>
        <p:txBody>
          <a:bodyPr anchor="t" rtlCol="false" tIns="0" lIns="0" bIns="0" rIns="0">
            <a:spAutoFit/>
          </a:bodyPr>
          <a:lstStyle/>
          <a:p>
            <a:pPr algn="just">
              <a:lnSpc>
                <a:spcPts val="3499"/>
              </a:lnSpc>
            </a:pPr>
            <a:r>
              <a:rPr lang="en-US" sz="2499">
                <a:solidFill>
                  <a:srgbClr val="000000"/>
                </a:solidFill>
                <a:latin typeface="Public Sans"/>
                <a:ea typeface="Public Sans"/>
                <a:cs typeface="Public Sans"/>
                <a:sym typeface="Public Sans"/>
              </a:rPr>
              <a:t>Analyser les données des clients permet de mieux comprendre leurs comportements et d’agir pour réduire le churn.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161849" y="10005154"/>
            <a:ext cx="18449849" cy="281846"/>
            <a:chOff x="0" y="0"/>
            <a:chExt cx="4859220" cy="74231"/>
          </a:xfrm>
        </p:grpSpPr>
        <p:sp>
          <p:nvSpPr>
            <p:cNvPr name="Freeform 4" id="4"/>
            <p:cNvSpPr/>
            <p:nvPr/>
          </p:nvSpPr>
          <p:spPr>
            <a:xfrm flipH="false" flipV="false" rot="0">
              <a:off x="0" y="0"/>
              <a:ext cx="4859220" cy="74231"/>
            </a:xfrm>
            <a:custGeom>
              <a:avLst/>
              <a:gdLst/>
              <a:ahLst/>
              <a:cxnLst/>
              <a:rect r="r" b="b" t="t" l="l"/>
              <a:pathLst>
                <a:path h="74231" w="4859220">
                  <a:moveTo>
                    <a:pt x="0" y="0"/>
                  </a:moveTo>
                  <a:lnTo>
                    <a:pt x="4859220" y="0"/>
                  </a:lnTo>
                  <a:lnTo>
                    <a:pt x="4859220" y="74231"/>
                  </a:lnTo>
                  <a:lnTo>
                    <a:pt x="0" y="74231"/>
                  </a:lnTo>
                  <a:close/>
                </a:path>
              </a:pathLst>
            </a:custGeom>
            <a:solidFill>
              <a:srgbClr val="004CCF"/>
            </a:solidFill>
          </p:spPr>
        </p:sp>
        <p:sp>
          <p:nvSpPr>
            <p:cNvPr name="TextBox 5" id="5"/>
            <p:cNvSpPr txBox="true"/>
            <p:nvPr/>
          </p:nvSpPr>
          <p:spPr>
            <a:xfrm>
              <a:off x="0" y="-47625"/>
              <a:ext cx="4859220" cy="121856"/>
            </a:xfrm>
            <a:prstGeom prst="rect">
              <a:avLst/>
            </a:prstGeom>
          </p:spPr>
          <p:txBody>
            <a:bodyPr anchor="ctr" rtlCol="false" tIns="50800" lIns="50800" bIns="50800" rIns="50800"/>
            <a:lstStyle/>
            <a:p>
              <a:pPr algn="ctr">
                <a:lnSpc>
                  <a:spcPts val="2886"/>
                </a:lnSpc>
              </a:pPr>
            </a:p>
          </p:txBody>
        </p:sp>
      </p:grpSp>
      <p:sp>
        <p:nvSpPr>
          <p:cNvPr name="Freeform 6" id="6"/>
          <p:cNvSpPr/>
          <p:nvPr/>
        </p:nvSpPr>
        <p:spPr>
          <a:xfrm flipH="false" flipV="false" rot="5292291">
            <a:off x="7409414" y="-1998490"/>
            <a:ext cx="4738170" cy="4228816"/>
          </a:xfrm>
          <a:custGeom>
            <a:avLst/>
            <a:gdLst/>
            <a:ahLst/>
            <a:cxnLst/>
            <a:rect r="r" b="b" t="t" l="l"/>
            <a:pathLst>
              <a:path h="4228816" w="4738170">
                <a:moveTo>
                  <a:pt x="0" y="0"/>
                </a:moveTo>
                <a:lnTo>
                  <a:pt x="4738170" y="0"/>
                </a:lnTo>
                <a:lnTo>
                  <a:pt x="4738170" y="4228816"/>
                </a:lnTo>
                <a:lnTo>
                  <a:pt x="0" y="4228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8001602" y="-23627"/>
            <a:ext cx="5143199" cy="2571600"/>
            <a:chOff x="0" y="0"/>
            <a:chExt cx="6350000" cy="3175000"/>
          </a:xfrm>
        </p:grpSpPr>
        <p:sp>
          <p:nvSpPr>
            <p:cNvPr name="Freeform 8" id="8"/>
            <p:cNvSpPr/>
            <p:nvPr/>
          </p:nvSpPr>
          <p:spPr>
            <a:xfrm flipH="false" flipV="false" rot="0">
              <a:off x="0" y="0"/>
              <a:ext cx="6350000" cy="3175000"/>
            </a:xfrm>
            <a:custGeom>
              <a:avLst/>
              <a:gdLst/>
              <a:ahLst/>
              <a:cxnLst/>
              <a:rect r="r" b="b" t="t" l="l"/>
              <a:pathLst>
                <a:path h="3175000" w="6350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5"/>
              <a:stretch>
                <a:fillRect l="0" t="-21500" r="0" b="-21500"/>
              </a:stretch>
            </a:blipFill>
          </p:spPr>
        </p:sp>
      </p:grpSp>
      <p:grpSp>
        <p:nvGrpSpPr>
          <p:cNvPr name="Group 9" id="9"/>
          <p:cNvGrpSpPr/>
          <p:nvPr/>
        </p:nvGrpSpPr>
        <p:grpSpPr>
          <a:xfrm rot="0">
            <a:off x="13144801" y="-23627"/>
            <a:ext cx="5143199" cy="2571600"/>
            <a:chOff x="0" y="0"/>
            <a:chExt cx="6350000" cy="3175000"/>
          </a:xfrm>
        </p:grpSpPr>
        <p:sp>
          <p:nvSpPr>
            <p:cNvPr name="Freeform 10" id="10"/>
            <p:cNvSpPr/>
            <p:nvPr/>
          </p:nvSpPr>
          <p:spPr>
            <a:xfrm flipH="false" flipV="false" rot="0">
              <a:off x="0" y="0"/>
              <a:ext cx="6350000" cy="3175000"/>
            </a:xfrm>
            <a:custGeom>
              <a:avLst/>
              <a:gdLst/>
              <a:ahLst/>
              <a:cxnLst/>
              <a:rect r="r" b="b" t="t" l="l"/>
              <a:pathLst>
                <a:path h="3175000" w="6350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6"/>
              <a:stretch>
                <a:fillRect l="0" t="-16750" r="0" b="-16750"/>
              </a:stretch>
            </a:blipFill>
          </p:spPr>
        </p:sp>
      </p:grpSp>
      <p:grpSp>
        <p:nvGrpSpPr>
          <p:cNvPr name="Group 11" id="11"/>
          <p:cNvGrpSpPr/>
          <p:nvPr/>
        </p:nvGrpSpPr>
        <p:grpSpPr>
          <a:xfrm rot="0">
            <a:off x="7157354" y="7276215"/>
            <a:ext cx="11130646" cy="2617074"/>
            <a:chOff x="0" y="0"/>
            <a:chExt cx="2931528" cy="689270"/>
          </a:xfrm>
        </p:grpSpPr>
        <p:sp>
          <p:nvSpPr>
            <p:cNvPr name="Freeform 12" id="12"/>
            <p:cNvSpPr/>
            <p:nvPr/>
          </p:nvSpPr>
          <p:spPr>
            <a:xfrm flipH="false" flipV="false" rot="0">
              <a:off x="0" y="0"/>
              <a:ext cx="2931528" cy="689270"/>
            </a:xfrm>
            <a:custGeom>
              <a:avLst/>
              <a:gdLst/>
              <a:ahLst/>
              <a:cxnLst/>
              <a:rect r="r" b="b" t="t" l="l"/>
              <a:pathLst>
                <a:path h="689270" w="2931528">
                  <a:moveTo>
                    <a:pt x="35473" y="0"/>
                  </a:moveTo>
                  <a:lnTo>
                    <a:pt x="2896055" y="0"/>
                  </a:lnTo>
                  <a:cubicBezTo>
                    <a:pt x="2905463" y="0"/>
                    <a:pt x="2914486" y="3737"/>
                    <a:pt x="2921138" y="10390"/>
                  </a:cubicBezTo>
                  <a:cubicBezTo>
                    <a:pt x="2927791" y="17042"/>
                    <a:pt x="2931528" y="26065"/>
                    <a:pt x="2931528" y="35473"/>
                  </a:cubicBezTo>
                  <a:lnTo>
                    <a:pt x="2931528" y="653797"/>
                  </a:lnTo>
                  <a:cubicBezTo>
                    <a:pt x="2931528" y="673389"/>
                    <a:pt x="2915646" y="689270"/>
                    <a:pt x="2896055" y="689270"/>
                  </a:cubicBezTo>
                  <a:lnTo>
                    <a:pt x="35473" y="689270"/>
                  </a:lnTo>
                  <a:cubicBezTo>
                    <a:pt x="26065" y="689270"/>
                    <a:pt x="17042" y="685533"/>
                    <a:pt x="10390" y="678881"/>
                  </a:cubicBezTo>
                  <a:cubicBezTo>
                    <a:pt x="3737" y="672228"/>
                    <a:pt x="0" y="663205"/>
                    <a:pt x="0" y="653797"/>
                  </a:cubicBezTo>
                  <a:lnTo>
                    <a:pt x="0" y="35473"/>
                  </a:lnTo>
                  <a:cubicBezTo>
                    <a:pt x="0" y="26065"/>
                    <a:pt x="3737" y="17042"/>
                    <a:pt x="10390" y="10390"/>
                  </a:cubicBezTo>
                  <a:cubicBezTo>
                    <a:pt x="17042" y="3737"/>
                    <a:pt x="26065" y="0"/>
                    <a:pt x="35473" y="0"/>
                  </a:cubicBezTo>
                  <a:close/>
                </a:path>
              </a:pathLst>
            </a:custGeom>
            <a:solidFill>
              <a:srgbClr val="0E62F2"/>
            </a:solidFill>
          </p:spPr>
        </p:sp>
        <p:sp>
          <p:nvSpPr>
            <p:cNvPr name="TextBox 13" id="13"/>
            <p:cNvSpPr txBox="true"/>
            <p:nvPr/>
          </p:nvSpPr>
          <p:spPr>
            <a:xfrm>
              <a:off x="0" y="-47625"/>
              <a:ext cx="2931528" cy="736895"/>
            </a:xfrm>
            <a:prstGeom prst="rect">
              <a:avLst/>
            </a:prstGeom>
          </p:spPr>
          <p:txBody>
            <a:bodyPr anchor="ctr" rtlCol="false" tIns="50800" lIns="50800" bIns="50800" rIns="50800"/>
            <a:lstStyle/>
            <a:p>
              <a:pPr algn="ctr">
                <a:lnSpc>
                  <a:spcPts val="3258"/>
                </a:lnSpc>
              </a:pPr>
              <a:r>
                <a:rPr lang="en-US" b="true" sz="2327">
                  <a:solidFill>
                    <a:srgbClr val="FFFFFF"/>
                  </a:solidFill>
                  <a:latin typeface="Public Sans Bold"/>
                  <a:ea typeface="Public Sans Bold"/>
                  <a:cs typeface="Public Sans Bold"/>
                  <a:sym typeface="Public Sans Bold"/>
                </a:rPr>
                <a:t>Ces résultats offrent des bases solides pour mettre en œuvre des stratégies ciblées de rétention client et améliorer la satisfaction globale. L'analyse peut être approfondie par des prédictions utilisant des modèles de machine learning afin de mieux anticiper le comportement des clients et optimiser les actions futures.</a:t>
              </a:r>
            </a:p>
          </p:txBody>
        </p:sp>
      </p:grpSp>
      <p:sp>
        <p:nvSpPr>
          <p:cNvPr name="TextBox 14" id="14"/>
          <p:cNvSpPr txBox="true"/>
          <p:nvPr/>
        </p:nvSpPr>
        <p:spPr>
          <a:xfrm rot="0">
            <a:off x="1088449" y="1865916"/>
            <a:ext cx="6753342" cy="72927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004CCF"/>
                </a:solidFill>
                <a:latin typeface="Aileron Ultra-Bold"/>
                <a:ea typeface="Aileron Ultra-Bold"/>
                <a:cs typeface="Aileron Ultra-Bold"/>
                <a:sym typeface="Aileron Ultra-Bold"/>
              </a:rPr>
              <a:t>Conclusion :</a:t>
            </a:r>
          </a:p>
        </p:txBody>
      </p:sp>
      <p:sp>
        <p:nvSpPr>
          <p:cNvPr name="TextBox 15" id="15"/>
          <p:cNvSpPr txBox="true"/>
          <p:nvPr/>
        </p:nvSpPr>
        <p:spPr>
          <a:xfrm rot="0">
            <a:off x="1088449" y="3494069"/>
            <a:ext cx="16111101" cy="1054100"/>
          </a:xfrm>
          <a:prstGeom prst="rect">
            <a:avLst/>
          </a:prstGeom>
        </p:spPr>
        <p:txBody>
          <a:bodyPr anchor="t" rtlCol="false" tIns="0" lIns="0" bIns="0" rIns="0">
            <a:spAutoFit/>
          </a:bodyPr>
          <a:lstStyle/>
          <a:p>
            <a:pPr algn="just">
              <a:lnSpc>
                <a:spcPts val="2799"/>
              </a:lnSpc>
            </a:pPr>
            <a:r>
              <a:rPr lang="en-US" sz="1999" b="true">
                <a:solidFill>
                  <a:srgbClr val="000000"/>
                </a:solidFill>
                <a:latin typeface="Public Sans Bold"/>
                <a:ea typeface="Public Sans Bold"/>
                <a:cs typeface="Public Sans Bold"/>
                <a:sym typeface="Public Sans Bold"/>
              </a:rPr>
              <a:t>La mise en place de ce projet d'analyse a permis de mieux comprendre les facteurs influençant le taux de désabonnement des clients d'une banque . À travers l'utilisation d'outils tels que Talend pour l'extraction, la transformation et le chargement des données, et Power BI pour la visualisation, nous avons pu :</a:t>
            </a:r>
          </a:p>
        </p:txBody>
      </p:sp>
      <p:sp>
        <p:nvSpPr>
          <p:cNvPr name="TextBox 16" id="16"/>
          <p:cNvSpPr txBox="true"/>
          <p:nvPr/>
        </p:nvSpPr>
        <p:spPr>
          <a:xfrm rot="0">
            <a:off x="1939629" y="4980622"/>
            <a:ext cx="12583716" cy="2971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League Spartan"/>
                <a:ea typeface="League Spartan"/>
                <a:cs typeface="League Spartan"/>
                <a:sym typeface="League Spartan"/>
              </a:rPr>
              <a:t>Identifier les segments de clientèle les plus à risque (démographiques, comportementaux et financiers).</a:t>
            </a:r>
          </a:p>
        </p:txBody>
      </p:sp>
      <p:sp>
        <p:nvSpPr>
          <p:cNvPr name="TextBox 17" id="17"/>
          <p:cNvSpPr txBox="true"/>
          <p:nvPr/>
        </p:nvSpPr>
        <p:spPr>
          <a:xfrm rot="0">
            <a:off x="1939629" y="5706428"/>
            <a:ext cx="12771459" cy="61150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League Spartan"/>
                <a:ea typeface="League Spartan"/>
                <a:cs typeface="League Spartan"/>
                <a:sym typeface="League Spartan"/>
              </a:rPr>
              <a:t>Comprendre les comp</a:t>
            </a:r>
            <a:r>
              <a:rPr lang="en-US" b="true" sz="1800">
                <a:solidFill>
                  <a:srgbClr val="000000"/>
                </a:solidFill>
                <a:latin typeface="League Spartan"/>
                <a:ea typeface="League Spartan"/>
                <a:cs typeface="League Spartan"/>
                <a:sym typeface="League Spartan"/>
              </a:rPr>
              <a:t>ortements et les facteurs ayant un impact direct sur le churn, tels que l'inactivité, la satisfaction ou encore la localisation géographique.</a:t>
            </a:r>
          </a:p>
        </p:txBody>
      </p:sp>
      <p:sp>
        <p:nvSpPr>
          <p:cNvPr name="TextBox 18" id="18"/>
          <p:cNvSpPr txBox="true"/>
          <p:nvPr/>
        </p:nvSpPr>
        <p:spPr>
          <a:xfrm rot="0">
            <a:off x="1939629" y="6552844"/>
            <a:ext cx="12771459" cy="61150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League Spartan"/>
                <a:ea typeface="League Spartan"/>
                <a:cs typeface="League Spartan"/>
                <a:sym typeface="League Spartan"/>
              </a:rPr>
              <a:t>Dégager des pistes d'amélioration pour réduire le taux de désabonnement, comme cibler les clients inactifs ou proposer des programmes de fidélisation.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687904">
            <a:off x="-839917" y="-1714924"/>
            <a:ext cx="19967835" cy="13716849"/>
          </a:xfrm>
          <a:custGeom>
            <a:avLst/>
            <a:gdLst/>
            <a:ahLst/>
            <a:cxnLst/>
            <a:rect r="r" b="b" t="t" l="l"/>
            <a:pathLst>
              <a:path h="13716849" w="19967835">
                <a:moveTo>
                  <a:pt x="17923082" y="0"/>
                </a:moveTo>
                <a:lnTo>
                  <a:pt x="0" y="3635115"/>
                </a:lnTo>
                <a:lnTo>
                  <a:pt x="2044752" y="13716848"/>
                </a:lnTo>
                <a:lnTo>
                  <a:pt x="19967834" y="10081733"/>
                </a:lnTo>
                <a:lnTo>
                  <a:pt x="17923082" y="0"/>
                </a:lnTo>
                <a:close/>
              </a:path>
            </a:pathLst>
          </a:custGeom>
          <a:blipFill>
            <a:blip r:embed="rId2"/>
            <a:stretch>
              <a:fillRect l="-1391" t="-12916" r="-8439" b="0"/>
            </a:stretch>
          </a:blipFill>
        </p:spPr>
      </p:sp>
      <p:grpSp>
        <p:nvGrpSpPr>
          <p:cNvPr name="Group 3" id="3"/>
          <p:cNvGrpSpPr/>
          <p:nvPr/>
        </p:nvGrpSpPr>
        <p:grpSpPr>
          <a:xfrm rot="0">
            <a:off x="0" y="0"/>
            <a:ext cx="18288000" cy="2891960"/>
            <a:chOff x="0" y="0"/>
            <a:chExt cx="4816593" cy="761668"/>
          </a:xfrm>
        </p:grpSpPr>
        <p:sp>
          <p:nvSpPr>
            <p:cNvPr name="Freeform 4" id="4"/>
            <p:cNvSpPr/>
            <p:nvPr/>
          </p:nvSpPr>
          <p:spPr>
            <a:xfrm flipH="false" flipV="false" rot="0">
              <a:off x="0" y="0"/>
              <a:ext cx="4816592" cy="761668"/>
            </a:xfrm>
            <a:custGeom>
              <a:avLst/>
              <a:gdLst/>
              <a:ahLst/>
              <a:cxnLst/>
              <a:rect r="r" b="b" t="t" l="l"/>
              <a:pathLst>
                <a:path h="761668" w="4816592">
                  <a:moveTo>
                    <a:pt x="0" y="0"/>
                  </a:moveTo>
                  <a:lnTo>
                    <a:pt x="4816592" y="0"/>
                  </a:lnTo>
                  <a:lnTo>
                    <a:pt x="4816592" y="761668"/>
                  </a:lnTo>
                  <a:lnTo>
                    <a:pt x="0" y="761668"/>
                  </a:lnTo>
                  <a:close/>
                </a:path>
              </a:pathLst>
            </a:custGeom>
            <a:solidFill>
              <a:srgbClr val="0E62F2"/>
            </a:solidFill>
          </p:spPr>
        </p:sp>
        <p:sp>
          <p:nvSpPr>
            <p:cNvPr name="TextBox 5" id="5"/>
            <p:cNvSpPr txBox="true"/>
            <p:nvPr/>
          </p:nvSpPr>
          <p:spPr>
            <a:xfrm>
              <a:off x="0" y="-47625"/>
              <a:ext cx="4816593" cy="809293"/>
            </a:xfrm>
            <a:prstGeom prst="rect">
              <a:avLst/>
            </a:prstGeom>
          </p:spPr>
          <p:txBody>
            <a:bodyPr anchor="ctr" rtlCol="false" tIns="50800" lIns="50800" bIns="50800" rIns="50800"/>
            <a:lstStyle/>
            <a:p>
              <a:pPr algn="ctr">
                <a:lnSpc>
                  <a:spcPts val="3258"/>
                </a:lnSpc>
              </a:pPr>
            </a:p>
          </p:txBody>
        </p:sp>
      </p:grpSp>
      <p:grpSp>
        <p:nvGrpSpPr>
          <p:cNvPr name="Group 6" id="6"/>
          <p:cNvGrpSpPr/>
          <p:nvPr/>
        </p:nvGrpSpPr>
        <p:grpSpPr>
          <a:xfrm rot="0">
            <a:off x="4356888" y="-215362"/>
            <a:ext cx="9574225" cy="4787112"/>
            <a:chOff x="0" y="0"/>
            <a:chExt cx="6350000" cy="3175000"/>
          </a:xfrm>
        </p:grpSpPr>
        <p:sp>
          <p:nvSpPr>
            <p:cNvPr name="Freeform 7" id="7"/>
            <p:cNvSpPr/>
            <p:nvPr/>
          </p:nvSpPr>
          <p:spPr>
            <a:xfrm flipH="false" flipV="false" rot="0">
              <a:off x="0" y="0"/>
              <a:ext cx="6350000" cy="3175000"/>
            </a:xfrm>
            <a:custGeom>
              <a:avLst/>
              <a:gdLst/>
              <a:ahLst/>
              <a:cxnLst/>
              <a:rect r="r" b="b" t="t" l="l"/>
              <a:pathLst>
                <a:path h="3175000" w="6350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3"/>
              <a:stretch>
                <a:fillRect l="0" t="-16625" r="-10606" b="-30757"/>
              </a:stretch>
            </a:blipFill>
            <a:ln w="190500" cap="sq">
              <a:solidFill>
                <a:srgbClr val="0E62F2"/>
              </a:solidFill>
              <a:prstDash val="solid"/>
              <a:miter/>
            </a:ln>
          </p:spPr>
        </p:sp>
      </p:grpSp>
      <p:sp>
        <p:nvSpPr>
          <p:cNvPr name="Freeform 8" id="8"/>
          <p:cNvSpPr/>
          <p:nvPr/>
        </p:nvSpPr>
        <p:spPr>
          <a:xfrm flipH="false" flipV="false" rot="3441647">
            <a:off x="15731462" y="4890666"/>
            <a:ext cx="6394424" cy="6386431"/>
          </a:xfrm>
          <a:custGeom>
            <a:avLst/>
            <a:gdLst/>
            <a:ahLst/>
            <a:cxnLst/>
            <a:rect r="r" b="b" t="t" l="l"/>
            <a:pathLst>
              <a:path h="6386431" w="6394424">
                <a:moveTo>
                  <a:pt x="0" y="0"/>
                </a:moveTo>
                <a:lnTo>
                  <a:pt x="6394424" y="0"/>
                </a:lnTo>
                <a:lnTo>
                  <a:pt x="6394424" y="6386431"/>
                </a:lnTo>
                <a:lnTo>
                  <a:pt x="0" y="6386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true" flipV="false" rot="-3444000">
            <a:off x="-3838550" y="4890666"/>
            <a:ext cx="6394424" cy="6386431"/>
          </a:xfrm>
          <a:custGeom>
            <a:avLst/>
            <a:gdLst/>
            <a:ahLst/>
            <a:cxnLst/>
            <a:rect r="r" b="b" t="t" l="l"/>
            <a:pathLst>
              <a:path h="6386431" w="6394424">
                <a:moveTo>
                  <a:pt x="6394424" y="0"/>
                </a:moveTo>
                <a:lnTo>
                  <a:pt x="0" y="0"/>
                </a:lnTo>
                <a:lnTo>
                  <a:pt x="0" y="6386431"/>
                </a:lnTo>
                <a:lnTo>
                  <a:pt x="6394424" y="6386431"/>
                </a:lnTo>
                <a:lnTo>
                  <a:pt x="6394424"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0" id="10"/>
          <p:cNvGrpSpPr/>
          <p:nvPr/>
        </p:nvGrpSpPr>
        <p:grpSpPr>
          <a:xfrm rot="0">
            <a:off x="1028700" y="9921148"/>
            <a:ext cx="16230600" cy="3086100"/>
            <a:chOff x="0" y="0"/>
            <a:chExt cx="4274726" cy="812800"/>
          </a:xfrm>
        </p:grpSpPr>
        <p:sp>
          <p:nvSpPr>
            <p:cNvPr name="Freeform 11" id="11"/>
            <p:cNvSpPr/>
            <p:nvPr/>
          </p:nvSpPr>
          <p:spPr>
            <a:xfrm flipH="false" flipV="false" rot="0">
              <a:off x="0" y="0"/>
              <a:ext cx="4274726" cy="812800"/>
            </a:xfrm>
            <a:custGeom>
              <a:avLst/>
              <a:gdLst/>
              <a:ahLst/>
              <a:cxnLst/>
              <a:rect r="r" b="b" t="t" l="l"/>
              <a:pathLst>
                <a:path h="812800" w="4274726">
                  <a:moveTo>
                    <a:pt x="0" y="0"/>
                  </a:moveTo>
                  <a:lnTo>
                    <a:pt x="4274726" y="0"/>
                  </a:lnTo>
                  <a:lnTo>
                    <a:pt x="4274726" y="812800"/>
                  </a:lnTo>
                  <a:lnTo>
                    <a:pt x="0" y="812800"/>
                  </a:lnTo>
                  <a:close/>
                </a:path>
              </a:pathLst>
            </a:custGeom>
            <a:solidFill>
              <a:srgbClr val="0E62F2"/>
            </a:solidFill>
          </p:spPr>
        </p:sp>
        <p:sp>
          <p:nvSpPr>
            <p:cNvPr name="TextBox 12" id="12"/>
            <p:cNvSpPr txBox="true"/>
            <p:nvPr/>
          </p:nvSpPr>
          <p:spPr>
            <a:xfrm>
              <a:off x="0" y="-47625"/>
              <a:ext cx="4274726" cy="860425"/>
            </a:xfrm>
            <a:prstGeom prst="rect">
              <a:avLst/>
            </a:prstGeom>
          </p:spPr>
          <p:txBody>
            <a:bodyPr anchor="ctr" rtlCol="false" tIns="50800" lIns="50800" bIns="50800" rIns="50800"/>
            <a:lstStyle/>
            <a:p>
              <a:pPr algn="ctr">
                <a:lnSpc>
                  <a:spcPts val="3258"/>
                </a:lnSpc>
              </a:pPr>
            </a:p>
          </p:txBody>
        </p:sp>
      </p:grpSp>
      <p:sp>
        <p:nvSpPr>
          <p:cNvPr name="TextBox 13" id="13"/>
          <p:cNvSpPr txBox="true"/>
          <p:nvPr/>
        </p:nvSpPr>
        <p:spPr>
          <a:xfrm rot="0">
            <a:off x="3551170" y="5235582"/>
            <a:ext cx="10742624" cy="2456245"/>
          </a:xfrm>
          <a:prstGeom prst="rect">
            <a:avLst/>
          </a:prstGeom>
        </p:spPr>
        <p:txBody>
          <a:bodyPr anchor="t" rtlCol="false" tIns="0" lIns="0" bIns="0" rIns="0">
            <a:spAutoFit/>
          </a:bodyPr>
          <a:lstStyle/>
          <a:p>
            <a:pPr algn="ctr" marL="0" indent="0" lvl="0">
              <a:lnSpc>
                <a:spcPts val="9548"/>
              </a:lnSpc>
              <a:spcBef>
                <a:spcPct val="0"/>
              </a:spcBef>
            </a:pPr>
            <a:r>
              <a:rPr lang="en-US" b="true" sz="9007">
                <a:solidFill>
                  <a:srgbClr val="004CCF"/>
                </a:solidFill>
                <a:latin typeface="Aileron Ultra-Bold"/>
                <a:ea typeface="Aileron Ultra-Bold"/>
                <a:cs typeface="Aileron Ultra-Bold"/>
                <a:sym typeface="Aileron Ultra-Bold"/>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grpSp>
        <p:nvGrpSpPr>
          <p:cNvPr name="Group 3" id="3"/>
          <p:cNvGrpSpPr/>
          <p:nvPr/>
        </p:nvGrpSpPr>
        <p:grpSpPr>
          <a:xfrm rot="0">
            <a:off x="10182235" y="-1876733"/>
            <a:ext cx="10566978" cy="10263177"/>
            <a:chOff x="0" y="0"/>
            <a:chExt cx="14089304" cy="13684236"/>
          </a:xfrm>
        </p:grpSpPr>
        <p:sp>
          <p:nvSpPr>
            <p:cNvPr name="Freeform 4" id="4"/>
            <p:cNvSpPr/>
            <p:nvPr/>
          </p:nvSpPr>
          <p:spPr>
            <a:xfrm flipH="true" flipV="false" rot="5400000">
              <a:off x="202534" y="-202534"/>
              <a:ext cx="13684236" cy="14089304"/>
            </a:xfrm>
            <a:custGeom>
              <a:avLst/>
              <a:gdLst/>
              <a:ahLst/>
              <a:cxnLst/>
              <a:rect r="r" b="b" t="t" l="l"/>
              <a:pathLst>
                <a:path h="14089304" w="13684236">
                  <a:moveTo>
                    <a:pt x="13684236" y="0"/>
                  </a:moveTo>
                  <a:lnTo>
                    <a:pt x="0" y="0"/>
                  </a:lnTo>
                  <a:lnTo>
                    <a:pt x="0" y="14089304"/>
                  </a:lnTo>
                  <a:lnTo>
                    <a:pt x="13684236" y="14089304"/>
                  </a:lnTo>
                  <a:lnTo>
                    <a:pt x="13684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82552" y="1516912"/>
              <a:ext cx="10595064" cy="1059506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4931" t="0" r="-34880" b="0"/>
                </a:stretch>
              </a:blipFill>
            </p:spPr>
          </p:sp>
        </p:grpSp>
      </p:grpSp>
      <p:grpSp>
        <p:nvGrpSpPr>
          <p:cNvPr name="Group 7" id="7"/>
          <p:cNvGrpSpPr/>
          <p:nvPr/>
        </p:nvGrpSpPr>
        <p:grpSpPr>
          <a:xfrm rot="0">
            <a:off x="11235853" y="8761730"/>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14665921" y="9111630"/>
            <a:ext cx="1008928" cy="10089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11959371" y="8023941"/>
            <a:ext cx="352978" cy="3529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6" id="16"/>
          <p:cNvSpPr txBox="true"/>
          <p:nvPr/>
        </p:nvSpPr>
        <p:spPr>
          <a:xfrm rot="0">
            <a:off x="923925" y="1482507"/>
            <a:ext cx="8652383"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Objectifs</a:t>
            </a:r>
          </a:p>
        </p:txBody>
      </p:sp>
      <p:sp>
        <p:nvSpPr>
          <p:cNvPr name="TextBox 17" id="17"/>
          <p:cNvSpPr txBox="true"/>
          <p:nvPr/>
        </p:nvSpPr>
        <p:spPr>
          <a:xfrm rot="0">
            <a:off x="1147007" y="6209279"/>
            <a:ext cx="7351514" cy="37528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ublic Sans Bold"/>
                <a:ea typeface="Public Sans Bold"/>
                <a:cs typeface="Public Sans Bold"/>
                <a:sym typeface="Public Sans Bold"/>
              </a:rPr>
              <a:t>Proposer des recommandations pour prévenir le churn.</a:t>
            </a:r>
          </a:p>
        </p:txBody>
      </p:sp>
      <p:sp>
        <p:nvSpPr>
          <p:cNvPr name="TextBox 18" id="18"/>
          <p:cNvSpPr txBox="true"/>
          <p:nvPr/>
        </p:nvSpPr>
        <p:spPr>
          <a:xfrm rot="0">
            <a:off x="1147007" y="2879571"/>
            <a:ext cx="5591473" cy="37528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ublic Sans Bold"/>
                <a:ea typeface="Public Sans Bold"/>
                <a:cs typeface="Public Sans Bold"/>
                <a:sym typeface="Public Sans Bold"/>
              </a:rPr>
              <a:t>Identifier les profils des clients sortants.</a:t>
            </a:r>
          </a:p>
        </p:txBody>
      </p:sp>
      <p:sp>
        <p:nvSpPr>
          <p:cNvPr name="TextBox 19" id="19"/>
          <p:cNvSpPr txBox="true"/>
          <p:nvPr/>
        </p:nvSpPr>
        <p:spPr>
          <a:xfrm rot="0">
            <a:off x="1147007" y="3711824"/>
            <a:ext cx="5714256" cy="37528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ublic Sans Bold"/>
                <a:ea typeface="Public Sans Bold"/>
                <a:cs typeface="Public Sans Bold"/>
                <a:sym typeface="Public Sans Bold"/>
              </a:rPr>
              <a:t>Analyser les comportements  des Clients.</a:t>
            </a:r>
          </a:p>
        </p:txBody>
      </p:sp>
      <p:sp>
        <p:nvSpPr>
          <p:cNvPr name="TextBox 20" id="20"/>
          <p:cNvSpPr txBox="true"/>
          <p:nvPr/>
        </p:nvSpPr>
        <p:spPr>
          <a:xfrm rot="0">
            <a:off x="1147007" y="5376794"/>
            <a:ext cx="6374755" cy="37528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ublic Sans Bold"/>
                <a:ea typeface="Public Sans Bold"/>
                <a:cs typeface="Public Sans Bold"/>
                <a:sym typeface="Public Sans Bold"/>
              </a:rPr>
              <a:t>Comprendre l’impact des données financières .</a:t>
            </a:r>
          </a:p>
        </p:txBody>
      </p:sp>
      <p:sp>
        <p:nvSpPr>
          <p:cNvPr name="TextBox 21" id="21"/>
          <p:cNvSpPr txBox="true"/>
          <p:nvPr/>
        </p:nvSpPr>
        <p:spPr>
          <a:xfrm rot="0">
            <a:off x="1147007" y="4544309"/>
            <a:ext cx="7322344" cy="37528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ublic Sans Bold"/>
                <a:ea typeface="Public Sans Bold"/>
                <a:cs typeface="Public Sans Bold"/>
                <a:sym typeface="Public Sans Bold"/>
              </a:rPr>
              <a:t>Analyser  facteurs démographiques et géographiques.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4566" t="0" r="-34566" b="0"/>
              </a:stretch>
            </a:blipFill>
          </p:spPr>
        </p:sp>
      </p:grpSp>
      <p:sp>
        <p:nvSpPr>
          <p:cNvPr name="TextBox 6" id="6"/>
          <p:cNvSpPr txBox="true"/>
          <p:nvPr/>
        </p:nvSpPr>
        <p:spPr>
          <a:xfrm rot="0">
            <a:off x="8805378" y="2121535"/>
            <a:ext cx="7727468"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Questions d’Analyse</a:t>
            </a:r>
          </a:p>
        </p:txBody>
      </p:sp>
      <p:grpSp>
        <p:nvGrpSpPr>
          <p:cNvPr name="Group 7" id="7"/>
          <p:cNvGrpSpPr/>
          <p:nvPr/>
        </p:nvGrpSpPr>
        <p:grpSpPr>
          <a:xfrm rot="0">
            <a:off x="3723130" y="8993644"/>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6728125" y="8260372"/>
            <a:ext cx="352978" cy="3529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4566" t="0" r="-34566" b="0"/>
              </a:stretch>
            </a:blipFill>
          </p:spPr>
        </p:sp>
      </p:grpSp>
      <p:sp>
        <p:nvSpPr>
          <p:cNvPr name="TextBox 6" id="6"/>
          <p:cNvSpPr txBox="true"/>
          <p:nvPr/>
        </p:nvSpPr>
        <p:spPr>
          <a:xfrm rot="0">
            <a:off x="8805378" y="2121535"/>
            <a:ext cx="7727468"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Questions d’Analyse</a:t>
            </a:r>
          </a:p>
        </p:txBody>
      </p:sp>
      <p:grpSp>
        <p:nvGrpSpPr>
          <p:cNvPr name="Group 7" id="7"/>
          <p:cNvGrpSpPr/>
          <p:nvPr/>
        </p:nvGrpSpPr>
        <p:grpSpPr>
          <a:xfrm rot="0">
            <a:off x="3723130" y="8993644"/>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6728125" y="8260372"/>
            <a:ext cx="352978" cy="3529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3" id="13"/>
          <p:cNvSpPr txBox="true"/>
          <p:nvPr/>
        </p:nvSpPr>
        <p:spPr>
          <a:xfrm rot="0">
            <a:off x="7483716" y="4018782"/>
            <a:ext cx="5258842" cy="605790"/>
          </a:xfrm>
          <a:prstGeom prst="rect">
            <a:avLst/>
          </a:prstGeom>
        </p:spPr>
        <p:txBody>
          <a:bodyPr anchor="t" rtlCol="false" tIns="0" lIns="0" bIns="0" rIns="0">
            <a:spAutoFit/>
          </a:bodyPr>
          <a:lstStyle/>
          <a:p>
            <a:pPr algn="ctr" marL="680085" indent="-340042" lvl="1">
              <a:lnSpc>
                <a:spcPts val="4409"/>
              </a:lnSpc>
              <a:buAutoNum type="arabicPeriod" startAt="1"/>
            </a:pPr>
            <a:r>
              <a:rPr lang="en-US" sz="3150">
                <a:solidFill>
                  <a:srgbClr val="000000"/>
                </a:solidFill>
                <a:latin typeface="Helvetica LT Pro"/>
                <a:ea typeface="Helvetica LT Pro"/>
                <a:cs typeface="Helvetica LT Pro"/>
                <a:sym typeface="Helvetica LT Pro"/>
              </a:rPr>
              <a:t> Dashboard overview</a:t>
            </a:r>
          </a:p>
        </p:txBody>
      </p:sp>
      <p:sp>
        <p:nvSpPr>
          <p:cNvPr name="TextBox 14" id="14"/>
          <p:cNvSpPr txBox="true"/>
          <p:nvPr/>
        </p:nvSpPr>
        <p:spPr>
          <a:xfrm rot="0">
            <a:off x="7972019" y="6648786"/>
            <a:ext cx="9027306"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Le genre influence-t-il le churn ? Si oui, dans quelle proportion ?</a:t>
            </a:r>
          </a:p>
        </p:txBody>
      </p:sp>
      <p:sp>
        <p:nvSpPr>
          <p:cNvPr name="TextBox 15" id="15"/>
          <p:cNvSpPr txBox="true"/>
          <p:nvPr/>
        </p:nvSpPr>
        <p:spPr>
          <a:xfrm rot="0">
            <a:off x="7997428" y="7899737"/>
            <a:ext cx="10290572"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Le genre influence-t-il le churn ? Si oui, dans quelle proportion ?</a:t>
            </a:r>
          </a:p>
        </p:txBody>
      </p:sp>
      <p:sp>
        <p:nvSpPr>
          <p:cNvPr name="TextBox 16" id="16"/>
          <p:cNvSpPr txBox="true"/>
          <p:nvPr/>
        </p:nvSpPr>
        <p:spPr>
          <a:xfrm rot="0">
            <a:off x="7997428" y="5633111"/>
            <a:ext cx="10774162"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Les clients désabonnés représentent quel pourcentage du total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4566" t="0" r="-34566" b="0"/>
              </a:stretch>
            </a:blipFill>
          </p:spPr>
        </p:sp>
      </p:grpSp>
      <p:sp>
        <p:nvSpPr>
          <p:cNvPr name="TextBox 6" id="6"/>
          <p:cNvSpPr txBox="true"/>
          <p:nvPr/>
        </p:nvSpPr>
        <p:spPr>
          <a:xfrm rot="0">
            <a:off x="8805378" y="2121535"/>
            <a:ext cx="7727468"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Questions d’Analyse</a:t>
            </a:r>
          </a:p>
        </p:txBody>
      </p:sp>
      <p:grpSp>
        <p:nvGrpSpPr>
          <p:cNvPr name="Group 7" id="7"/>
          <p:cNvGrpSpPr/>
          <p:nvPr/>
        </p:nvGrpSpPr>
        <p:grpSpPr>
          <a:xfrm rot="0">
            <a:off x="3723130" y="8993644"/>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6728125" y="8260372"/>
            <a:ext cx="352978" cy="3529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3" id="13"/>
          <p:cNvSpPr txBox="true"/>
          <p:nvPr/>
        </p:nvSpPr>
        <p:spPr>
          <a:xfrm rot="0">
            <a:off x="7312862" y="4018782"/>
            <a:ext cx="5600551"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2. Comportement Client  :</a:t>
            </a:r>
          </a:p>
        </p:txBody>
      </p:sp>
      <p:sp>
        <p:nvSpPr>
          <p:cNvPr name="TextBox 14" id="14"/>
          <p:cNvSpPr txBox="true"/>
          <p:nvPr/>
        </p:nvSpPr>
        <p:spPr>
          <a:xfrm rot="0">
            <a:off x="7972019" y="6648786"/>
            <a:ext cx="9027306" cy="12985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Les clients insatisfaits ou ayant déposé des plaintes sont-ils plus susceptibles de partir ?</a:t>
            </a:r>
          </a:p>
          <a:p>
            <a:pPr algn="l">
              <a:lnSpc>
                <a:spcPts val="3499"/>
              </a:lnSpc>
            </a:pPr>
          </a:p>
        </p:txBody>
      </p:sp>
      <p:sp>
        <p:nvSpPr>
          <p:cNvPr name="TextBox 15" id="15"/>
          <p:cNvSpPr txBox="true"/>
          <p:nvPr/>
        </p:nvSpPr>
        <p:spPr>
          <a:xfrm rot="0">
            <a:off x="7997428" y="7899737"/>
            <a:ext cx="10290572"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 est l’impact de l’inactivité sur le churn ?</a:t>
            </a:r>
          </a:p>
        </p:txBody>
      </p:sp>
      <p:sp>
        <p:nvSpPr>
          <p:cNvPr name="TextBox 16" id="16"/>
          <p:cNvSpPr txBox="true"/>
          <p:nvPr/>
        </p:nvSpPr>
        <p:spPr>
          <a:xfrm rot="0">
            <a:off x="7972019" y="5891397"/>
            <a:ext cx="8730109"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 rôle joue la satisfaction client dans le churn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4566" t="0" r="-34566" b="0"/>
              </a:stretch>
            </a:blipFill>
          </p:spPr>
        </p:sp>
      </p:grpSp>
      <p:sp>
        <p:nvSpPr>
          <p:cNvPr name="TextBox 6" id="6"/>
          <p:cNvSpPr txBox="true"/>
          <p:nvPr/>
        </p:nvSpPr>
        <p:spPr>
          <a:xfrm rot="0">
            <a:off x="8805378" y="2121535"/>
            <a:ext cx="7727468"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Questions d’Analyse</a:t>
            </a:r>
          </a:p>
        </p:txBody>
      </p:sp>
      <p:grpSp>
        <p:nvGrpSpPr>
          <p:cNvPr name="Group 7" id="7"/>
          <p:cNvGrpSpPr/>
          <p:nvPr/>
        </p:nvGrpSpPr>
        <p:grpSpPr>
          <a:xfrm rot="0">
            <a:off x="3723130" y="8993644"/>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6728125" y="8260372"/>
            <a:ext cx="352978" cy="3529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3" id="13"/>
          <p:cNvSpPr txBox="true"/>
          <p:nvPr/>
        </p:nvSpPr>
        <p:spPr>
          <a:xfrm rot="0">
            <a:off x="7557163" y="4018782"/>
            <a:ext cx="5111948"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2. Demographie Client :</a:t>
            </a:r>
          </a:p>
        </p:txBody>
      </p:sp>
      <p:sp>
        <p:nvSpPr>
          <p:cNvPr name="TextBox 14" id="14"/>
          <p:cNvSpPr txBox="true"/>
          <p:nvPr/>
        </p:nvSpPr>
        <p:spPr>
          <a:xfrm rot="0">
            <a:off x="7972019" y="6848872"/>
            <a:ext cx="9027306"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Comment le churn varie-t-il en fonction de l'âge ?</a:t>
            </a:r>
          </a:p>
        </p:txBody>
      </p:sp>
      <p:sp>
        <p:nvSpPr>
          <p:cNvPr name="TextBox 15" id="15"/>
          <p:cNvSpPr txBox="true"/>
          <p:nvPr/>
        </p:nvSpPr>
        <p:spPr>
          <a:xfrm rot="0">
            <a:off x="7997428" y="7806346"/>
            <a:ext cx="10290572"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Quelle est la différence entre les taux de churn des hommes et des femmes ?</a:t>
            </a:r>
          </a:p>
        </p:txBody>
      </p:sp>
      <p:sp>
        <p:nvSpPr>
          <p:cNvPr name="TextBox 16" id="16"/>
          <p:cNvSpPr txBox="true"/>
          <p:nvPr/>
        </p:nvSpPr>
        <p:spPr>
          <a:xfrm rot="0">
            <a:off x="7972019" y="5891397"/>
            <a:ext cx="6732240"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 est le taux de churn par région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4566" t="0" r="-34566" b="0"/>
              </a:stretch>
            </a:blipFill>
          </p:spPr>
        </p:sp>
      </p:grpSp>
      <p:sp>
        <p:nvSpPr>
          <p:cNvPr name="TextBox 6" id="6"/>
          <p:cNvSpPr txBox="true"/>
          <p:nvPr/>
        </p:nvSpPr>
        <p:spPr>
          <a:xfrm rot="0">
            <a:off x="8805378" y="2121535"/>
            <a:ext cx="7727468"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Questions d’Analyse</a:t>
            </a:r>
          </a:p>
        </p:txBody>
      </p:sp>
      <p:grpSp>
        <p:nvGrpSpPr>
          <p:cNvPr name="Group 7" id="7"/>
          <p:cNvGrpSpPr/>
          <p:nvPr/>
        </p:nvGrpSpPr>
        <p:grpSpPr>
          <a:xfrm rot="0">
            <a:off x="3723130" y="8993644"/>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6728125" y="8260372"/>
            <a:ext cx="352978" cy="3529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3" id="13"/>
          <p:cNvSpPr txBox="true"/>
          <p:nvPr/>
        </p:nvSpPr>
        <p:spPr>
          <a:xfrm rot="0">
            <a:off x="6912291" y="3385185"/>
            <a:ext cx="5756821" cy="605790"/>
          </a:xfrm>
          <a:prstGeom prst="rect">
            <a:avLst/>
          </a:prstGeom>
        </p:spPr>
        <p:txBody>
          <a:bodyPr anchor="t" rtlCol="false" tIns="0" lIns="0" bIns="0" rIns="0">
            <a:spAutoFit/>
          </a:bodyPr>
          <a:lstStyle/>
          <a:p>
            <a:pPr algn="ctr">
              <a:lnSpc>
                <a:spcPts val="4409"/>
              </a:lnSpc>
            </a:pPr>
            <a:r>
              <a:rPr lang="en-US" sz="3150">
                <a:solidFill>
                  <a:srgbClr val="000000"/>
                </a:solidFill>
                <a:latin typeface="Helvetica LT Pro"/>
                <a:ea typeface="Helvetica LT Pro"/>
                <a:cs typeface="Helvetica LT Pro"/>
                <a:sym typeface="Helvetica LT Pro"/>
              </a:rPr>
              <a:t>4. Spécification financière</a:t>
            </a:r>
          </a:p>
        </p:txBody>
      </p:sp>
      <p:sp>
        <p:nvSpPr>
          <p:cNvPr name="TextBox 14" id="14"/>
          <p:cNvSpPr txBox="true"/>
          <p:nvPr/>
        </p:nvSpPr>
        <p:spPr>
          <a:xfrm rot="0">
            <a:off x="7946610" y="5190527"/>
            <a:ext cx="9027306"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Quelle est la répartition des clients churnés et fidèles par tranche de solde ?</a:t>
            </a:r>
          </a:p>
        </p:txBody>
      </p:sp>
      <p:sp>
        <p:nvSpPr>
          <p:cNvPr name="TextBox 15" id="15"/>
          <p:cNvSpPr txBox="true"/>
          <p:nvPr/>
        </p:nvSpPr>
        <p:spPr>
          <a:xfrm rot="0">
            <a:off x="7946610" y="6079528"/>
            <a:ext cx="10290572"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Y a-t-il une tranche spécifique où le churn est significativement plus élevé ?</a:t>
            </a:r>
          </a:p>
        </p:txBody>
      </p:sp>
      <p:sp>
        <p:nvSpPr>
          <p:cNvPr name="TextBox 16" id="16"/>
          <p:cNvSpPr txBox="true"/>
          <p:nvPr/>
        </p:nvSpPr>
        <p:spPr>
          <a:xfrm rot="0">
            <a:off x="7997428" y="4305953"/>
            <a:ext cx="10315981"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Quels sont les taux de churn pour chaque tranche de solde ?</a:t>
            </a:r>
          </a:p>
        </p:txBody>
      </p:sp>
      <p:sp>
        <p:nvSpPr>
          <p:cNvPr name="TextBox 17" id="17"/>
          <p:cNvSpPr txBox="true"/>
          <p:nvPr/>
        </p:nvSpPr>
        <p:spPr>
          <a:xfrm rot="0">
            <a:off x="7946610" y="6968528"/>
            <a:ext cx="10290572"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Quels sont les taux de churn par tranche de salaire ?</a:t>
            </a:r>
          </a:p>
        </p:txBody>
      </p:sp>
      <p:sp>
        <p:nvSpPr>
          <p:cNvPr name="TextBox 18" id="18"/>
          <p:cNvSpPr txBox="true"/>
          <p:nvPr/>
        </p:nvSpPr>
        <p:spPr>
          <a:xfrm rot="0">
            <a:off x="7946610" y="7806346"/>
            <a:ext cx="10290572"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Quelle est la répartition des clients churnés et fidèles par tranche de salaire ?</a:t>
            </a:r>
          </a:p>
        </p:txBody>
      </p:sp>
      <p:sp>
        <p:nvSpPr>
          <p:cNvPr name="TextBox 19" id="19"/>
          <p:cNvSpPr txBox="true"/>
          <p:nvPr/>
        </p:nvSpPr>
        <p:spPr>
          <a:xfrm rot="0">
            <a:off x="7997428" y="8695347"/>
            <a:ext cx="10290572"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League Spartan"/>
                <a:ea typeface="League Spartan"/>
                <a:cs typeface="League Spartan"/>
                <a:sym typeface="League Spartan"/>
              </a:rPr>
              <a:t>Y a-t-il une tranche de salaire où les clients churnent plus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11411774" y="-4958842"/>
            <a:ext cx="13478005" cy="134780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700000">
            <a:off x="11894848" y="3553131"/>
            <a:ext cx="6562870" cy="6365984"/>
          </a:xfrm>
          <a:custGeom>
            <a:avLst/>
            <a:gdLst/>
            <a:ahLst/>
            <a:cxnLst/>
            <a:rect r="r" b="b" t="t" l="l"/>
            <a:pathLst>
              <a:path h="6365984" w="6562870">
                <a:moveTo>
                  <a:pt x="0" y="0"/>
                </a:moveTo>
                <a:lnTo>
                  <a:pt x="6562870" y="0"/>
                </a:lnTo>
                <a:lnTo>
                  <a:pt x="6562870" y="6365984"/>
                </a:lnTo>
                <a:lnTo>
                  <a:pt x="0" y="6365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637812" y="4313087"/>
            <a:ext cx="5115599" cy="511559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57248" b="-21454"/>
              </a:stretch>
            </a:blipFill>
          </p:spPr>
        </p:sp>
      </p:grpSp>
      <p:sp>
        <p:nvSpPr>
          <p:cNvPr name="TextBox 9" id="9"/>
          <p:cNvSpPr txBox="true"/>
          <p:nvPr/>
        </p:nvSpPr>
        <p:spPr>
          <a:xfrm rot="0">
            <a:off x="1028700" y="1316466"/>
            <a:ext cx="9277743"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Méthodologie</a:t>
            </a:r>
          </a:p>
        </p:txBody>
      </p:sp>
      <p:sp>
        <p:nvSpPr>
          <p:cNvPr name="TextBox 10" id="10"/>
          <p:cNvSpPr txBox="true"/>
          <p:nvPr/>
        </p:nvSpPr>
        <p:spPr>
          <a:xfrm rot="0">
            <a:off x="1028700" y="3046918"/>
            <a:ext cx="9948986" cy="422275"/>
          </a:xfrm>
          <a:prstGeom prst="rect">
            <a:avLst/>
          </a:prstGeom>
        </p:spPr>
        <p:txBody>
          <a:bodyPr anchor="t" rtlCol="false" tIns="0" lIns="0" bIns="0" rIns="0">
            <a:spAutoFit/>
          </a:bodyPr>
          <a:lstStyle/>
          <a:p>
            <a:pPr algn="just" marL="539746" indent="-269873" lvl="1">
              <a:lnSpc>
                <a:spcPts val="3499"/>
              </a:lnSpc>
              <a:buAutoNum type="arabicPeriod" startAt="1"/>
            </a:pPr>
            <a:r>
              <a:rPr lang="en-US" sz="2499">
                <a:solidFill>
                  <a:srgbClr val="000000"/>
                </a:solidFill>
                <a:latin typeface="League Spartan"/>
                <a:ea typeface="League Spartan"/>
                <a:cs typeface="League Spartan"/>
                <a:sym typeface="League Spartan"/>
              </a:rPr>
              <a:t> Importation et préparation des données dans Power BI.</a:t>
            </a:r>
          </a:p>
        </p:txBody>
      </p:sp>
      <p:sp>
        <p:nvSpPr>
          <p:cNvPr name="TextBox 11" id="11"/>
          <p:cNvSpPr txBox="true"/>
          <p:nvPr/>
        </p:nvSpPr>
        <p:spPr>
          <a:xfrm rot="0">
            <a:off x="1199567" y="4061872"/>
            <a:ext cx="9778119" cy="1298575"/>
          </a:xfrm>
          <a:prstGeom prst="rect">
            <a:avLst/>
          </a:prstGeom>
        </p:spPr>
        <p:txBody>
          <a:bodyPr anchor="t" rtlCol="false" tIns="0" lIns="0" bIns="0" rIns="0">
            <a:spAutoFit/>
          </a:bodyPr>
          <a:lstStyle/>
          <a:p>
            <a:pPr algn="l">
              <a:lnSpc>
                <a:spcPts val="3499"/>
              </a:lnSpc>
            </a:pPr>
            <a:r>
              <a:rPr lang="en-US" sz="2499">
                <a:solidFill>
                  <a:srgbClr val="000000"/>
                </a:solidFill>
                <a:latin typeface="League Spartan"/>
                <a:ea typeface="League Spartan"/>
                <a:cs typeface="League Spartan"/>
                <a:sym typeface="League Spartan"/>
              </a:rPr>
              <a:t>2. Création de mesures et segmentation (Age_Category, balanceRange, AvgSatisfactionScore</a:t>
            </a:r>
          </a:p>
          <a:p>
            <a:pPr algn="l">
              <a:lnSpc>
                <a:spcPts val="3499"/>
              </a:lnSpc>
            </a:pPr>
            <a:r>
              <a:rPr lang="en-US" sz="2499">
                <a:solidFill>
                  <a:srgbClr val="000000"/>
                </a:solidFill>
                <a:latin typeface="League Spartan"/>
                <a:ea typeface="League Spartan"/>
                <a:cs typeface="League Spartan"/>
                <a:sym typeface="League Spartan"/>
              </a:rPr>
              <a:t>, etc.).</a:t>
            </a:r>
          </a:p>
        </p:txBody>
      </p:sp>
      <p:sp>
        <p:nvSpPr>
          <p:cNvPr name="TextBox 12" id="12"/>
          <p:cNvSpPr txBox="true"/>
          <p:nvPr/>
        </p:nvSpPr>
        <p:spPr>
          <a:xfrm rot="0">
            <a:off x="1199567" y="5953125"/>
            <a:ext cx="9512967" cy="860425"/>
          </a:xfrm>
          <a:prstGeom prst="rect">
            <a:avLst/>
          </a:prstGeom>
        </p:spPr>
        <p:txBody>
          <a:bodyPr anchor="t" rtlCol="false" tIns="0" lIns="0" bIns="0" rIns="0">
            <a:spAutoFit/>
          </a:bodyPr>
          <a:lstStyle/>
          <a:p>
            <a:pPr algn="l">
              <a:lnSpc>
                <a:spcPts val="3499"/>
              </a:lnSpc>
            </a:pPr>
            <a:r>
              <a:rPr lang="en-US" sz="2499">
                <a:solidFill>
                  <a:srgbClr val="000000"/>
                </a:solidFill>
                <a:latin typeface="League Spartan"/>
                <a:ea typeface="League Spartan"/>
                <a:cs typeface="League Spartan"/>
                <a:sym typeface="League Spartan"/>
              </a:rPr>
              <a:t>3. Exploration des visualisations pour répondre aux questions d’analyse.</a:t>
            </a:r>
          </a:p>
        </p:txBody>
      </p:sp>
      <p:sp>
        <p:nvSpPr>
          <p:cNvPr name="TextBox 13" id="13"/>
          <p:cNvSpPr txBox="true"/>
          <p:nvPr/>
        </p:nvSpPr>
        <p:spPr>
          <a:xfrm rot="0">
            <a:off x="1199567" y="7623175"/>
            <a:ext cx="9976185" cy="860425"/>
          </a:xfrm>
          <a:prstGeom prst="rect">
            <a:avLst/>
          </a:prstGeom>
        </p:spPr>
        <p:txBody>
          <a:bodyPr anchor="t" rtlCol="false" tIns="0" lIns="0" bIns="0" rIns="0">
            <a:spAutoFit/>
          </a:bodyPr>
          <a:lstStyle/>
          <a:p>
            <a:pPr algn="l">
              <a:lnSpc>
                <a:spcPts val="3499"/>
              </a:lnSpc>
            </a:pPr>
            <a:r>
              <a:rPr lang="en-US" sz="2499">
                <a:solidFill>
                  <a:srgbClr val="000000"/>
                </a:solidFill>
                <a:latin typeface="League Spartan"/>
                <a:ea typeface="League Spartan"/>
                <a:cs typeface="League Spartan"/>
                <a:sym typeface="League Spartan"/>
              </a:rPr>
              <a:t>4. Identification des indicateurs clés (KPIs) et création d’un tableau de bord interactif.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DAGbc1izEAo</dc:identifier>
  <dcterms:modified xsi:type="dcterms:W3CDTF">2011-08-01T06:04:30Z</dcterms:modified>
  <cp:revision>1</cp:revision>
  <dc:title>Blue Modern Data Economy Presentation</dc:title>
</cp:coreProperties>
</file>